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Lst>
  <p:notesMasterIdLst>
    <p:notesMasterId r:id="rId20"/>
  </p:notesMasterIdLst>
  <p:sldIdLst>
    <p:sldId id="2147375391" r:id="rId6"/>
    <p:sldId id="2147375421" r:id="rId7"/>
    <p:sldId id="2147375493" r:id="rId8"/>
    <p:sldId id="2147375500" r:id="rId9"/>
    <p:sldId id="2147375415" r:id="rId10"/>
    <p:sldId id="2147375457" r:id="rId11"/>
    <p:sldId id="2147375513" r:id="rId12"/>
    <p:sldId id="2147375512" r:id="rId13"/>
    <p:sldId id="2147375370" r:id="rId14"/>
    <p:sldId id="2147375371" r:id="rId15"/>
    <p:sldId id="2147375499" r:id="rId16"/>
    <p:sldId id="2147375453" r:id="rId17"/>
    <p:sldId id="2147375494" r:id="rId18"/>
    <p:sldId id="2147375474"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5DF4C-8EA5-4F2E-9F8C-BF6F08D923BD}" v="343" dt="2025-10-20T05:48:08.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2482" autoAdjust="0"/>
  </p:normalViewPr>
  <p:slideViewPr>
    <p:cSldViewPr snapToGrid="0">
      <p:cViewPr varScale="1">
        <p:scale>
          <a:sx n="74" d="100"/>
          <a:sy n="74" d="100"/>
        </p:scale>
        <p:origin x="19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4B6FF6-D023-40C5-9843-C928E53FD6C8}"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EC9EA4B2-9231-42A1-A8C3-0DEA964CDE4B}">
      <dgm:prSet/>
      <dgm:spPr/>
      <dgm:t>
        <a:bodyPr/>
        <a:lstStyle/>
        <a:p>
          <a:pPr>
            <a:lnSpc>
              <a:spcPct val="100000"/>
            </a:lnSpc>
            <a:defRPr b="1"/>
          </a:pPr>
          <a:r>
            <a:rPr lang="nb-NO" b="1" i="0"/>
            <a:t>Vi har: </a:t>
          </a:r>
          <a:endParaRPr lang="en-US"/>
        </a:p>
      </dgm:t>
    </dgm:pt>
    <dgm:pt modelId="{92E42D56-721E-49EB-ADDA-AFEDA13C70EF}" type="parTrans" cxnId="{516AC339-DC29-4429-8424-E8B940B9E6D5}">
      <dgm:prSet/>
      <dgm:spPr/>
      <dgm:t>
        <a:bodyPr/>
        <a:lstStyle/>
        <a:p>
          <a:endParaRPr lang="en-US"/>
        </a:p>
      </dgm:t>
    </dgm:pt>
    <dgm:pt modelId="{C1489D7B-A997-4895-9783-2E0218FBA8EC}" type="sibTrans" cxnId="{516AC339-DC29-4429-8424-E8B940B9E6D5}">
      <dgm:prSet/>
      <dgm:spPr/>
      <dgm:t>
        <a:bodyPr/>
        <a:lstStyle/>
        <a:p>
          <a:endParaRPr lang="en-US"/>
        </a:p>
      </dgm:t>
    </dgm:pt>
    <dgm:pt modelId="{3379459A-7BE0-43B0-95BE-37AF885BC123}">
      <dgm:prSet custT="1"/>
      <dgm:spPr/>
      <dgm:t>
        <a:bodyPr/>
        <a:lstStyle/>
        <a:p>
          <a:pPr>
            <a:lnSpc>
              <a:spcPct val="100000"/>
            </a:lnSpc>
          </a:pPr>
          <a:r>
            <a:rPr lang="nb-NO" sz="1600" b="0" i="0" dirty="0"/>
            <a:t>1. Sammenstilt og innhentet kunnskap om kommunenes utfordringer og behov innen forebyggingsarbeidet</a:t>
          </a:r>
        </a:p>
      </dgm:t>
    </dgm:pt>
    <dgm:pt modelId="{3E2747CF-439C-49E5-8CE0-A5050C822993}" type="parTrans" cxnId="{0A512587-196C-406D-BE85-713ED2537674}">
      <dgm:prSet/>
      <dgm:spPr/>
      <dgm:t>
        <a:bodyPr/>
        <a:lstStyle/>
        <a:p>
          <a:endParaRPr lang="en-US"/>
        </a:p>
      </dgm:t>
    </dgm:pt>
    <dgm:pt modelId="{F9748BA7-38C8-45A4-B39D-6F71326778AE}" type="sibTrans" cxnId="{0A512587-196C-406D-BE85-713ED2537674}">
      <dgm:prSet/>
      <dgm:spPr/>
      <dgm:t>
        <a:bodyPr/>
        <a:lstStyle/>
        <a:p>
          <a:endParaRPr lang="en-US"/>
        </a:p>
      </dgm:t>
    </dgm:pt>
    <dgm:pt modelId="{31356044-B7FA-4770-8235-0B73AC28B112}">
      <dgm:prSet custT="1"/>
      <dgm:spPr/>
      <dgm:t>
        <a:bodyPr/>
        <a:lstStyle/>
        <a:p>
          <a:pPr>
            <a:lnSpc>
              <a:spcPct val="100000"/>
            </a:lnSpc>
          </a:pPr>
          <a:r>
            <a:rPr lang="nb-NO" sz="1600" dirty="0"/>
            <a:t>2. Kartlagt kommunenes ansvar innenfor forebyggende oppvekst</a:t>
          </a:r>
        </a:p>
        <a:p>
          <a:pPr>
            <a:lnSpc>
              <a:spcPct val="100000"/>
            </a:lnSpc>
          </a:pPr>
          <a:r>
            <a:rPr lang="nb-NO" sz="1600" b="0" i="0" dirty="0"/>
            <a:t>3.  Vurdert hvordan møte kommunenes behov med innspill fra KS, kommuner, statsforvaltere, Barneombudet og Barne- og ungdomsorganisasjoner</a:t>
          </a:r>
        </a:p>
      </dgm:t>
    </dgm:pt>
    <dgm:pt modelId="{EA20B83D-72D4-4906-B1A0-7810D75ED5F0}" type="parTrans" cxnId="{3CE87A1A-7393-4CCD-995E-1CB6752497A7}">
      <dgm:prSet/>
      <dgm:spPr/>
      <dgm:t>
        <a:bodyPr/>
        <a:lstStyle/>
        <a:p>
          <a:endParaRPr lang="en-US"/>
        </a:p>
      </dgm:t>
    </dgm:pt>
    <dgm:pt modelId="{AF39CA95-3849-441A-A18A-3DBDD9DD1A0F}" type="sibTrans" cxnId="{3CE87A1A-7393-4CCD-995E-1CB6752497A7}">
      <dgm:prSet/>
      <dgm:spPr/>
      <dgm:t>
        <a:bodyPr/>
        <a:lstStyle/>
        <a:p>
          <a:endParaRPr lang="en-US"/>
        </a:p>
      </dgm:t>
    </dgm:pt>
    <dgm:pt modelId="{3E68EE12-F9F9-4469-BD2A-225F34DA8695}">
      <dgm:prSet/>
      <dgm:spPr/>
      <dgm:t>
        <a:bodyPr/>
        <a:lstStyle/>
        <a:p>
          <a:pPr>
            <a:lnSpc>
              <a:spcPct val="100000"/>
            </a:lnSpc>
            <a:defRPr b="1"/>
          </a:pPr>
          <a:r>
            <a:rPr lang="nb-NO" b="1" i="0"/>
            <a:t>Vi skal:</a:t>
          </a:r>
          <a:endParaRPr lang="en-US"/>
        </a:p>
      </dgm:t>
    </dgm:pt>
    <dgm:pt modelId="{2D1DF4AB-F7F2-4915-A03D-A84B7CCD83B1}" type="parTrans" cxnId="{0351C73B-F825-45F6-9202-36CEDD29A000}">
      <dgm:prSet/>
      <dgm:spPr/>
      <dgm:t>
        <a:bodyPr/>
        <a:lstStyle/>
        <a:p>
          <a:endParaRPr lang="en-US"/>
        </a:p>
      </dgm:t>
    </dgm:pt>
    <dgm:pt modelId="{34A99CC2-471A-416E-9D3D-8F616B128E1B}" type="sibTrans" cxnId="{0351C73B-F825-45F6-9202-36CEDD29A000}">
      <dgm:prSet/>
      <dgm:spPr/>
      <dgm:t>
        <a:bodyPr/>
        <a:lstStyle/>
        <a:p>
          <a:endParaRPr lang="en-US"/>
        </a:p>
      </dgm:t>
    </dgm:pt>
    <dgm:pt modelId="{7DA05D25-D97F-4F95-8E5D-A88170140268}">
      <dgm:prSet custT="1"/>
      <dgm:spPr/>
      <dgm:t>
        <a:bodyPr/>
        <a:lstStyle/>
        <a:p>
          <a:pPr>
            <a:lnSpc>
              <a:spcPct val="100000"/>
            </a:lnSpc>
          </a:pPr>
          <a:endParaRPr lang="en-US" sz="1600" b="0" dirty="0"/>
        </a:p>
      </dgm:t>
    </dgm:pt>
    <dgm:pt modelId="{5F7B45E5-9D78-4DC1-8E58-9253E36A83B4}" type="parTrans" cxnId="{B21B089F-5490-43C9-B75F-9B798E4DFC83}">
      <dgm:prSet/>
      <dgm:spPr/>
      <dgm:t>
        <a:bodyPr/>
        <a:lstStyle/>
        <a:p>
          <a:endParaRPr lang="en-US"/>
        </a:p>
      </dgm:t>
    </dgm:pt>
    <dgm:pt modelId="{A54F5E6C-EEB6-4303-A131-8EED47303295}" type="sibTrans" cxnId="{B21B089F-5490-43C9-B75F-9B798E4DFC83}">
      <dgm:prSet/>
      <dgm:spPr/>
      <dgm:t>
        <a:bodyPr/>
        <a:lstStyle/>
        <a:p>
          <a:endParaRPr lang="en-US"/>
        </a:p>
      </dgm:t>
    </dgm:pt>
    <dgm:pt modelId="{7E1B9A2E-6C8F-4FE1-AF54-53F11EBBD0A8}">
      <dgm:prSet custT="1"/>
      <dgm:spPr/>
      <dgm:t>
        <a:bodyPr/>
        <a:lstStyle/>
        <a:p>
          <a:pPr>
            <a:lnSpc>
              <a:spcPct val="100000"/>
            </a:lnSpc>
          </a:pPr>
          <a:r>
            <a:rPr lang="nb-NO" sz="2800" b="1" i="0" dirty="0">
              <a:solidFill>
                <a:srgbClr val="00B050"/>
              </a:solidFill>
            </a:rPr>
            <a:t>Gjennomføre tiltak for å møte kommunenes behov </a:t>
          </a:r>
          <a:endParaRPr lang="en-US" sz="2800" b="1" dirty="0">
            <a:solidFill>
              <a:srgbClr val="00B050"/>
            </a:solidFill>
          </a:endParaRPr>
        </a:p>
      </dgm:t>
    </dgm:pt>
    <dgm:pt modelId="{09CE6B03-DC84-4B65-8515-CA6C115EB4EC}" type="parTrans" cxnId="{9E6CFEB4-A4C8-4E6A-915B-E9556F308CE9}">
      <dgm:prSet/>
      <dgm:spPr/>
      <dgm:t>
        <a:bodyPr/>
        <a:lstStyle/>
        <a:p>
          <a:endParaRPr lang="nb-NO"/>
        </a:p>
      </dgm:t>
    </dgm:pt>
    <dgm:pt modelId="{263CCBA0-6492-480E-A8FA-3C9952B5207A}" type="sibTrans" cxnId="{9E6CFEB4-A4C8-4E6A-915B-E9556F308CE9}">
      <dgm:prSet/>
      <dgm:spPr/>
      <dgm:t>
        <a:bodyPr/>
        <a:lstStyle/>
        <a:p>
          <a:endParaRPr lang="nb-NO"/>
        </a:p>
      </dgm:t>
    </dgm:pt>
    <dgm:pt modelId="{7B4BCDA6-33E1-45D5-83E4-CE7C3A071A25}" type="pres">
      <dgm:prSet presAssocID="{5B4B6FF6-D023-40C5-9843-C928E53FD6C8}" presName="root" presStyleCnt="0">
        <dgm:presLayoutVars>
          <dgm:dir/>
          <dgm:resizeHandles val="exact"/>
        </dgm:presLayoutVars>
      </dgm:prSet>
      <dgm:spPr/>
    </dgm:pt>
    <dgm:pt modelId="{98109012-8E1B-44D6-91AC-2E405DBC68B0}" type="pres">
      <dgm:prSet presAssocID="{EC9EA4B2-9231-42A1-A8C3-0DEA964CDE4B}" presName="compNode" presStyleCnt="0"/>
      <dgm:spPr/>
    </dgm:pt>
    <dgm:pt modelId="{A19B0F7B-229E-48A8-8367-BF2E78A5BE0B}" type="pres">
      <dgm:prSet presAssocID="{EC9EA4B2-9231-42A1-A8C3-0DEA964CDE4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vmerking"/>
        </a:ext>
      </dgm:extLst>
    </dgm:pt>
    <dgm:pt modelId="{C72454BC-2BA6-4F03-81FD-E5E3085F9EB4}" type="pres">
      <dgm:prSet presAssocID="{EC9EA4B2-9231-42A1-A8C3-0DEA964CDE4B}" presName="iconSpace" presStyleCnt="0"/>
      <dgm:spPr/>
    </dgm:pt>
    <dgm:pt modelId="{50CD9BF4-DD4C-4B4F-B405-9C5FB0D28891}" type="pres">
      <dgm:prSet presAssocID="{EC9EA4B2-9231-42A1-A8C3-0DEA964CDE4B}" presName="parTx" presStyleLbl="revTx" presStyleIdx="0" presStyleCnt="4">
        <dgm:presLayoutVars>
          <dgm:chMax val="0"/>
          <dgm:chPref val="0"/>
        </dgm:presLayoutVars>
      </dgm:prSet>
      <dgm:spPr/>
    </dgm:pt>
    <dgm:pt modelId="{1E52F4C4-B66B-40B9-A17A-5759E98217F2}" type="pres">
      <dgm:prSet presAssocID="{EC9EA4B2-9231-42A1-A8C3-0DEA964CDE4B}" presName="txSpace" presStyleCnt="0"/>
      <dgm:spPr/>
    </dgm:pt>
    <dgm:pt modelId="{8E862A8D-5F1B-4D15-AF3C-2ABD69954E1F}" type="pres">
      <dgm:prSet presAssocID="{EC9EA4B2-9231-42A1-A8C3-0DEA964CDE4B}" presName="desTx" presStyleLbl="revTx" presStyleIdx="1" presStyleCnt="4">
        <dgm:presLayoutVars/>
      </dgm:prSet>
      <dgm:spPr/>
    </dgm:pt>
    <dgm:pt modelId="{AD5DA6F9-6EA2-4EEC-A5D0-A648670D1928}" type="pres">
      <dgm:prSet presAssocID="{C1489D7B-A997-4895-9783-2E0218FBA8EC}" presName="sibTrans" presStyleCnt="0"/>
      <dgm:spPr/>
    </dgm:pt>
    <dgm:pt modelId="{BD100301-9E5B-43AC-9E70-5EB0B59D29DF}" type="pres">
      <dgm:prSet presAssocID="{3E68EE12-F9F9-4469-BD2A-225F34DA8695}" presName="compNode" presStyleCnt="0"/>
      <dgm:spPr/>
    </dgm:pt>
    <dgm:pt modelId="{D806F01E-217A-4C4D-ACEB-208857A1A6AD}" type="pres">
      <dgm:prSet presAssocID="{3E68EE12-F9F9-4469-BD2A-225F34DA869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beidsflyt"/>
        </a:ext>
      </dgm:extLst>
    </dgm:pt>
    <dgm:pt modelId="{11271DFE-518D-459F-B4A5-33B4F335494C}" type="pres">
      <dgm:prSet presAssocID="{3E68EE12-F9F9-4469-BD2A-225F34DA8695}" presName="iconSpace" presStyleCnt="0"/>
      <dgm:spPr/>
    </dgm:pt>
    <dgm:pt modelId="{39AEAFCC-2782-4BE1-B02C-7FAB712E7531}" type="pres">
      <dgm:prSet presAssocID="{3E68EE12-F9F9-4469-BD2A-225F34DA8695}" presName="parTx" presStyleLbl="revTx" presStyleIdx="2" presStyleCnt="4">
        <dgm:presLayoutVars>
          <dgm:chMax val="0"/>
          <dgm:chPref val="0"/>
        </dgm:presLayoutVars>
      </dgm:prSet>
      <dgm:spPr/>
    </dgm:pt>
    <dgm:pt modelId="{1ED76554-C461-40F8-9FCA-34E7F66AF30B}" type="pres">
      <dgm:prSet presAssocID="{3E68EE12-F9F9-4469-BD2A-225F34DA8695}" presName="txSpace" presStyleCnt="0"/>
      <dgm:spPr/>
    </dgm:pt>
    <dgm:pt modelId="{DA689F9B-E32C-4549-AE66-E8209904C6D4}" type="pres">
      <dgm:prSet presAssocID="{3E68EE12-F9F9-4469-BD2A-225F34DA8695}" presName="desTx" presStyleLbl="revTx" presStyleIdx="3" presStyleCnt="4">
        <dgm:presLayoutVars/>
      </dgm:prSet>
      <dgm:spPr/>
    </dgm:pt>
  </dgm:ptLst>
  <dgm:cxnLst>
    <dgm:cxn modelId="{3CE87A1A-7393-4CCD-995E-1CB6752497A7}" srcId="{EC9EA4B2-9231-42A1-A8C3-0DEA964CDE4B}" destId="{31356044-B7FA-4770-8235-0B73AC28B112}" srcOrd="1" destOrd="0" parTransId="{EA20B83D-72D4-4906-B1A0-7810D75ED5F0}" sibTransId="{AF39CA95-3849-441A-A18A-3DBDD9DD1A0F}"/>
    <dgm:cxn modelId="{B0B10334-2D43-4E34-BC33-FEA3916115E3}" type="presOf" srcId="{7E1B9A2E-6C8F-4FE1-AF54-53F11EBBD0A8}" destId="{DA689F9B-E32C-4549-AE66-E8209904C6D4}" srcOrd="0" destOrd="1" presId="urn:microsoft.com/office/officeart/2018/2/layout/IconLabelDescriptionList"/>
    <dgm:cxn modelId="{516AC339-DC29-4429-8424-E8B940B9E6D5}" srcId="{5B4B6FF6-D023-40C5-9843-C928E53FD6C8}" destId="{EC9EA4B2-9231-42A1-A8C3-0DEA964CDE4B}" srcOrd="0" destOrd="0" parTransId="{92E42D56-721E-49EB-ADDA-AFEDA13C70EF}" sibTransId="{C1489D7B-A997-4895-9783-2E0218FBA8EC}"/>
    <dgm:cxn modelId="{0351C73B-F825-45F6-9202-36CEDD29A000}" srcId="{5B4B6FF6-D023-40C5-9843-C928E53FD6C8}" destId="{3E68EE12-F9F9-4469-BD2A-225F34DA8695}" srcOrd="1" destOrd="0" parTransId="{2D1DF4AB-F7F2-4915-A03D-A84B7CCD83B1}" sibTransId="{34A99CC2-471A-416E-9D3D-8F616B128E1B}"/>
    <dgm:cxn modelId="{D32D8C5D-ECA5-4B16-B799-B47BB592CD86}" type="presOf" srcId="{3E68EE12-F9F9-4469-BD2A-225F34DA8695}" destId="{39AEAFCC-2782-4BE1-B02C-7FAB712E7531}" srcOrd="0" destOrd="0" presId="urn:microsoft.com/office/officeart/2018/2/layout/IconLabelDescriptionList"/>
    <dgm:cxn modelId="{0A512587-196C-406D-BE85-713ED2537674}" srcId="{EC9EA4B2-9231-42A1-A8C3-0DEA964CDE4B}" destId="{3379459A-7BE0-43B0-95BE-37AF885BC123}" srcOrd="0" destOrd="0" parTransId="{3E2747CF-439C-49E5-8CE0-A5050C822993}" sibTransId="{F9748BA7-38C8-45A4-B39D-6F71326778AE}"/>
    <dgm:cxn modelId="{B21B089F-5490-43C9-B75F-9B798E4DFC83}" srcId="{3E68EE12-F9F9-4469-BD2A-225F34DA8695}" destId="{7DA05D25-D97F-4F95-8E5D-A88170140268}" srcOrd="0" destOrd="0" parTransId="{5F7B45E5-9D78-4DC1-8E58-9253E36A83B4}" sibTransId="{A54F5E6C-EEB6-4303-A131-8EED47303295}"/>
    <dgm:cxn modelId="{BCCF6BA1-9453-45F0-AA3D-DE7ADC272FF2}" type="presOf" srcId="{31356044-B7FA-4770-8235-0B73AC28B112}" destId="{8E862A8D-5F1B-4D15-AF3C-2ABD69954E1F}" srcOrd="0" destOrd="1" presId="urn:microsoft.com/office/officeart/2018/2/layout/IconLabelDescriptionList"/>
    <dgm:cxn modelId="{9E6CFEB4-A4C8-4E6A-915B-E9556F308CE9}" srcId="{3E68EE12-F9F9-4469-BD2A-225F34DA8695}" destId="{7E1B9A2E-6C8F-4FE1-AF54-53F11EBBD0A8}" srcOrd="1" destOrd="0" parTransId="{09CE6B03-DC84-4B65-8515-CA6C115EB4EC}" sibTransId="{263CCBA0-6492-480E-A8FA-3C9952B5207A}"/>
    <dgm:cxn modelId="{914270BD-63F8-4A5F-A07D-44CC83105BAB}" type="presOf" srcId="{3379459A-7BE0-43B0-95BE-37AF885BC123}" destId="{8E862A8D-5F1B-4D15-AF3C-2ABD69954E1F}" srcOrd="0" destOrd="0" presId="urn:microsoft.com/office/officeart/2018/2/layout/IconLabelDescriptionList"/>
    <dgm:cxn modelId="{9647BEDC-1E82-4BAF-82A2-9CCCE2CC23C5}" type="presOf" srcId="{5B4B6FF6-D023-40C5-9843-C928E53FD6C8}" destId="{7B4BCDA6-33E1-45D5-83E4-CE7C3A071A25}" srcOrd="0" destOrd="0" presId="urn:microsoft.com/office/officeart/2018/2/layout/IconLabelDescriptionList"/>
    <dgm:cxn modelId="{4CF11FF3-9DDF-44ED-817A-FA93FD9CEF4B}" type="presOf" srcId="{EC9EA4B2-9231-42A1-A8C3-0DEA964CDE4B}" destId="{50CD9BF4-DD4C-4B4F-B405-9C5FB0D28891}" srcOrd="0" destOrd="0" presId="urn:microsoft.com/office/officeart/2018/2/layout/IconLabelDescriptionList"/>
    <dgm:cxn modelId="{09BA67FA-3FB0-4663-8F56-5EC060ABD526}" type="presOf" srcId="{7DA05D25-D97F-4F95-8E5D-A88170140268}" destId="{DA689F9B-E32C-4549-AE66-E8209904C6D4}" srcOrd="0" destOrd="0" presId="urn:microsoft.com/office/officeart/2018/2/layout/IconLabelDescriptionList"/>
    <dgm:cxn modelId="{29099805-41EB-4C9D-A13B-99B5013CBAEA}" type="presParOf" srcId="{7B4BCDA6-33E1-45D5-83E4-CE7C3A071A25}" destId="{98109012-8E1B-44D6-91AC-2E405DBC68B0}" srcOrd="0" destOrd="0" presId="urn:microsoft.com/office/officeart/2018/2/layout/IconLabelDescriptionList"/>
    <dgm:cxn modelId="{F4384D96-FFB5-41AE-80F3-18B0F3556A46}" type="presParOf" srcId="{98109012-8E1B-44D6-91AC-2E405DBC68B0}" destId="{A19B0F7B-229E-48A8-8367-BF2E78A5BE0B}" srcOrd="0" destOrd="0" presId="urn:microsoft.com/office/officeart/2018/2/layout/IconLabelDescriptionList"/>
    <dgm:cxn modelId="{26CCDB10-A819-474B-BFE9-EBE91272048D}" type="presParOf" srcId="{98109012-8E1B-44D6-91AC-2E405DBC68B0}" destId="{C72454BC-2BA6-4F03-81FD-E5E3085F9EB4}" srcOrd="1" destOrd="0" presId="urn:microsoft.com/office/officeart/2018/2/layout/IconLabelDescriptionList"/>
    <dgm:cxn modelId="{E1602068-379D-4514-8DF1-477C1660A067}" type="presParOf" srcId="{98109012-8E1B-44D6-91AC-2E405DBC68B0}" destId="{50CD9BF4-DD4C-4B4F-B405-9C5FB0D28891}" srcOrd="2" destOrd="0" presId="urn:microsoft.com/office/officeart/2018/2/layout/IconLabelDescriptionList"/>
    <dgm:cxn modelId="{194FDCA8-E37A-4823-B349-38ABF01F3E6C}" type="presParOf" srcId="{98109012-8E1B-44D6-91AC-2E405DBC68B0}" destId="{1E52F4C4-B66B-40B9-A17A-5759E98217F2}" srcOrd="3" destOrd="0" presId="urn:microsoft.com/office/officeart/2018/2/layout/IconLabelDescriptionList"/>
    <dgm:cxn modelId="{9D20016B-9AE3-4DA7-91E8-5176E3C6BAA6}" type="presParOf" srcId="{98109012-8E1B-44D6-91AC-2E405DBC68B0}" destId="{8E862A8D-5F1B-4D15-AF3C-2ABD69954E1F}" srcOrd="4" destOrd="0" presId="urn:microsoft.com/office/officeart/2018/2/layout/IconLabelDescriptionList"/>
    <dgm:cxn modelId="{47EE13ED-7726-46EF-8659-9E31FF081C60}" type="presParOf" srcId="{7B4BCDA6-33E1-45D5-83E4-CE7C3A071A25}" destId="{AD5DA6F9-6EA2-4EEC-A5D0-A648670D1928}" srcOrd="1" destOrd="0" presId="urn:microsoft.com/office/officeart/2018/2/layout/IconLabelDescriptionList"/>
    <dgm:cxn modelId="{4F2BF7A0-F6B7-432C-A7BD-4884AD58942F}" type="presParOf" srcId="{7B4BCDA6-33E1-45D5-83E4-CE7C3A071A25}" destId="{BD100301-9E5B-43AC-9E70-5EB0B59D29DF}" srcOrd="2" destOrd="0" presId="urn:microsoft.com/office/officeart/2018/2/layout/IconLabelDescriptionList"/>
    <dgm:cxn modelId="{AC1B72B8-176B-4718-9E08-C05107A9DA8C}" type="presParOf" srcId="{BD100301-9E5B-43AC-9E70-5EB0B59D29DF}" destId="{D806F01E-217A-4C4D-ACEB-208857A1A6AD}" srcOrd="0" destOrd="0" presId="urn:microsoft.com/office/officeart/2018/2/layout/IconLabelDescriptionList"/>
    <dgm:cxn modelId="{2EC8B7C2-FD39-44C6-BA9F-FD6A33CE5D05}" type="presParOf" srcId="{BD100301-9E5B-43AC-9E70-5EB0B59D29DF}" destId="{11271DFE-518D-459F-B4A5-33B4F335494C}" srcOrd="1" destOrd="0" presId="urn:microsoft.com/office/officeart/2018/2/layout/IconLabelDescriptionList"/>
    <dgm:cxn modelId="{F761BD73-F849-419D-84B8-DD857859C631}" type="presParOf" srcId="{BD100301-9E5B-43AC-9E70-5EB0B59D29DF}" destId="{39AEAFCC-2782-4BE1-B02C-7FAB712E7531}" srcOrd="2" destOrd="0" presId="urn:microsoft.com/office/officeart/2018/2/layout/IconLabelDescriptionList"/>
    <dgm:cxn modelId="{8AE5236D-0045-4537-A2B9-D8E0DE0B46BA}" type="presParOf" srcId="{BD100301-9E5B-43AC-9E70-5EB0B59D29DF}" destId="{1ED76554-C461-40F8-9FCA-34E7F66AF30B}" srcOrd="3" destOrd="0" presId="urn:microsoft.com/office/officeart/2018/2/layout/IconLabelDescriptionList"/>
    <dgm:cxn modelId="{FB9AE8A9-4739-42FA-91B9-375305065E34}" type="presParOf" srcId="{BD100301-9E5B-43AC-9E70-5EB0B59D29DF}" destId="{DA689F9B-E32C-4549-AE66-E8209904C6D4}"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D7850F-902A-412D-A09C-51B43F07164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F959C1D-0750-419D-9D70-A9B8B45A58FF}">
      <dgm:prSet/>
      <dgm:spPr/>
      <dgm:t>
        <a:bodyPr/>
        <a:lstStyle/>
        <a:p>
          <a:r>
            <a:rPr lang="nb-NO" b="1" i="0" baseline="0"/>
            <a:t>Begrenset økonomi, ressurser og handlingsrom</a:t>
          </a:r>
          <a:endParaRPr lang="en-US"/>
        </a:p>
      </dgm:t>
    </dgm:pt>
    <dgm:pt modelId="{67DD7846-7F24-4A82-B4BA-9A478A2AA92C}" type="parTrans" cxnId="{34AAB10E-0CB8-4783-9BC4-4342C029A1BF}">
      <dgm:prSet/>
      <dgm:spPr/>
      <dgm:t>
        <a:bodyPr/>
        <a:lstStyle/>
        <a:p>
          <a:endParaRPr lang="en-US"/>
        </a:p>
      </dgm:t>
    </dgm:pt>
    <dgm:pt modelId="{E91D27F3-ACD7-49ED-BC41-ADD37D9E221B}" type="sibTrans" cxnId="{34AAB10E-0CB8-4783-9BC4-4342C029A1BF}">
      <dgm:prSet/>
      <dgm:spPr/>
      <dgm:t>
        <a:bodyPr/>
        <a:lstStyle/>
        <a:p>
          <a:endParaRPr lang="en-US"/>
        </a:p>
      </dgm:t>
    </dgm:pt>
    <dgm:pt modelId="{576203C1-9DDE-4060-A2FE-5550C80A0650}">
      <dgm:prSet/>
      <dgm:spPr/>
      <dgm:t>
        <a:bodyPr/>
        <a:lstStyle/>
        <a:p>
          <a:r>
            <a:rPr lang="nb-NO" b="1" i="0" baseline="0"/>
            <a:t>Sektorisert statlig styring</a:t>
          </a:r>
          <a:endParaRPr lang="en-US"/>
        </a:p>
      </dgm:t>
    </dgm:pt>
    <dgm:pt modelId="{705B0919-E5E7-49C7-A7D0-1EB85CA21D84}" type="parTrans" cxnId="{590CA050-ECD3-41A2-B0FF-F76789848266}">
      <dgm:prSet/>
      <dgm:spPr/>
      <dgm:t>
        <a:bodyPr/>
        <a:lstStyle/>
        <a:p>
          <a:endParaRPr lang="en-US"/>
        </a:p>
      </dgm:t>
    </dgm:pt>
    <dgm:pt modelId="{CB2934AC-61C9-4FC5-A616-0DE88BA54224}" type="sibTrans" cxnId="{590CA050-ECD3-41A2-B0FF-F76789848266}">
      <dgm:prSet/>
      <dgm:spPr/>
      <dgm:t>
        <a:bodyPr/>
        <a:lstStyle/>
        <a:p>
          <a:endParaRPr lang="en-US"/>
        </a:p>
      </dgm:t>
    </dgm:pt>
    <dgm:pt modelId="{333D73EB-A307-4486-A2B7-6DA07AC68E02}">
      <dgm:prSet/>
      <dgm:spPr/>
      <dgm:t>
        <a:bodyPr/>
        <a:lstStyle/>
        <a:p>
          <a:r>
            <a:rPr lang="nb-NO" b="1" i="0" baseline="0"/>
            <a:t>Ulik forståelse av forebyggingsbegrepet på tvers av nivåer og tjenester i kommuner </a:t>
          </a:r>
          <a:endParaRPr lang="en-US"/>
        </a:p>
      </dgm:t>
    </dgm:pt>
    <dgm:pt modelId="{6F2E95D7-61DA-4B00-BC58-7307546C1F96}" type="parTrans" cxnId="{43C2ED88-FC5A-4BFB-A8AD-6C5279690E52}">
      <dgm:prSet/>
      <dgm:spPr/>
      <dgm:t>
        <a:bodyPr/>
        <a:lstStyle/>
        <a:p>
          <a:endParaRPr lang="en-US"/>
        </a:p>
      </dgm:t>
    </dgm:pt>
    <dgm:pt modelId="{9CD038AF-2FB2-413E-8718-9D4C49D12804}" type="sibTrans" cxnId="{43C2ED88-FC5A-4BFB-A8AD-6C5279690E52}">
      <dgm:prSet/>
      <dgm:spPr/>
      <dgm:t>
        <a:bodyPr/>
        <a:lstStyle/>
        <a:p>
          <a:endParaRPr lang="en-US"/>
        </a:p>
      </dgm:t>
    </dgm:pt>
    <dgm:pt modelId="{D795AA03-857E-4737-81ED-16DBB42D54A1}">
      <dgm:prSet/>
      <dgm:spPr/>
      <dgm:t>
        <a:bodyPr/>
        <a:lstStyle/>
        <a:p>
          <a:r>
            <a:rPr lang="nb-NO" b="1" i="0" baseline="0"/>
            <a:t>Sektorisert og fragmentert innsats i kommunen</a:t>
          </a:r>
          <a:endParaRPr lang="en-US"/>
        </a:p>
      </dgm:t>
    </dgm:pt>
    <dgm:pt modelId="{26776493-8617-45EA-A06B-24C681D70791}" type="parTrans" cxnId="{136A38BB-3DFC-4FB8-B685-B7B101F0FF2F}">
      <dgm:prSet/>
      <dgm:spPr/>
      <dgm:t>
        <a:bodyPr/>
        <a:lstStyle/>
        <a:p>
          <a:endParaRPr lang="en-US"/>
        </a:p>
      </dgm:t>
    </dgm:pt>
    <dgm:pt modelId="{4B5D4EA2-B4FD-47CA-9E97-DBECF91E8594}" type="sibTrans" cxnId="{136A38BB-3DFC-4FB8-B685-B7B101F0FF2F}">
      <dgm:prSet/>
      <dgm:spPr/>
      <dgm:t>
        <a:bodyPr/>
        <a:lstStyle/>
        <a:p>
          <a:endParaRPr lang="en-US"/>
        </a:p>
      </dgm:t>
    </dgm:pt>
    <dgm:pt modelId="{5800AAAD-4800-432D-B625-860DC8A7B342}">
      <dgm:prSet/>
      <dgm:spPr/>
      <dgm:t>
        <a:bodyPr/>
        <a:lstStyle/>
        <a:p>
          <a:r>
            <a:rPr lang="nb-NO" b="1" i="0" baseline="0"/>
            <a:t>Strukturer for medvirkning fra barn og unge varierer</a:t>
          </a:r>
          <a:endParaRPr lang="en-US"/>
        </a:p>
      </dgm:t>
    </dgm:pt>
    <dgm:pt modelId="{9A7F8058-D909-466B-B139-05D1DB6C2221}" type="parTrans" cxnId="{D9C3210D-3A3B-4B8E-A62D-6119BF663759}">
      <dgm:prSet/>
      <dgm:spPr/>
      <dgm:t>
        <a:bodyPr/>
        <a:lstStyle/>
        <a:p>
          <a:endParaRPr lang="en-US"/>
        </a:p>
      </dgm:t>
    </dgm:pt>
    <dgm:pt modelId="{46F0C5CF-761E-49CA-956D-4D508CF4985A}" type="sibTrans" cxnId="{D9C3210D-3A3B-4B8E-A62D-6119BF663759}">
      <dgm:prSet/>
      <dgm:spPr/>
      <dgm:t>
        <a:bodyPr/>
        <a:lstStyle/>
        <a:p>
          <a:endParaRPr lang="en-US"/>
        </a:p>
      </dgm:t>
    </dgm:pt>
    <dgm:pt modelId="{11DEA2A6-5EC9-42F4-90CD-EA7EF1ACCB1A}">
      <dgm:prSet/>
      <dgm:spPr/>
      <dgm:t>
        <a:bodyPr/>
        <a:lstStyle/>
        <a:p>
          <a:r>
            <a:rPr lang="nb-NO" b="1" i="0" baseline="0"/>
            <a:t>Fragmenterte kilder til kunnskap og statistikk for kommunene</a:t>
          </a:r>
          <a:endParaRPr lang="en-US"/>
        </a:p>
      </dgm:t>
    </dgm:pt>
    <dgm:pt modelId="{3D663800-023B-42E1-AE39-EAE937B3C9F5}" type="parTrans" cxnId="{83AA8841-6F57-46C7-97EF-AFACA3E0C104}">
      <dgm:prSet/>
      <dgm:spPr/>
      <dgm:t>
        <a:bodyPr/>
        <a:lstStyle/>
        <a:p>
          <a:endParaRPr lang="en-US"/>
        </a:p>
      </dgm:t>
    </dgm:pt>
    <dgm:pt modelId="{D5ADED9E-D6BD-4C7F-8DB9-8EDB8ABBD4B6}" type="sibTrans" cxnId="{83AA8841-6F57-46C7-97EF-AFACA3E0C104}">
      <dgm:prSet/>
      <dgm:spPr/>
      <dgm:t>
        <a:bodyPr/>
        <a:lstStyle/>
        <a:p>
          <a:endParaRPr lang="en-US"/>
        </a:p>
      </dgm:t>
    </dgm:pt>
    <dgm:pt modelId="{9AA9A0CD-5E27-4964-98A1-F93C5D0F4095}" type="pres">
      <dgm:prSet presAssocID="{CFD7850F-902A-412D-A09C-51B43F071649}" presName="diagram" presStyleCnt="0">
        <dgm:presLayoutVars>
          <dgm:dir/>
          <dgm:resizeHandles val="exact"/>
        </dgm:presLayoutVars>
      </dgm:prSet>
      <dgm:spPr/>
    </dgm:pt>
    <dgm:pt modelId="{CF942A02-3CCB-44E9-B6B5-1FAF4DB53800}" type="pres">
      <dgm:prSet presAssocID="{7F959C1D-0750-419D-9D70-A9B8B45A58FF}" presName="node" presStyleLbl="node1" presStyleIdx="0" presStyleCnt="6">
        <dgm:presLayoutVars>
          <dgm:bulletEnabled val="1"/>
        </dgm:presLayoutVars>
      </dgm:prSet>
      <dgm:spPr/>
    </dgm:pt>
    <dgm:pt modelId="{26F9CD66-7324-4D3B-92E2-616A52BE21A4}" type="pres">
      <dgm:prSet presAssocID="{E91D27F3-ACD7-49ED-BC41-ADD37D9E221B}" presName="sibTrans" presStyleCnt="0"/>
      <dgm:spPr/>
    </dgm:pt>
    <dgm:pt modelId="{F4A1196E-F0AF-490A-9101-77944AD62495}" type="pres">
      <dgm:prSet presAssocID="{576203C1-9DDE-4060-A2FE-5550C80A0650}" presName="node" presStyleLbl="node1" presStyleIdx="1" presStyleCnt="6">
        <dgm:presLayoutVars>
          <dgm:bulletEnabled val="1"/>
        </dgm:presLayoutVars>
      </dgm:prSet>
      <dgm:spPr/>
    </dgm:pt>
    <dgm:pt modelId="{0722532D-5F88-4506-B622-373F8DD3FE5C}" type="pres">
      <dgm:prSet presAssocID="{CB2934AC-61C9-4FC5-A616-0DE88BA54224}" presName="sibTrans" presStyleCnt="0"/>
      <dgm:spPr/>
    </dgm:pt>
    <dgm:pt modelId="{EF96C493-8D1A-433F-B785-5CAA81E1E737}" type="pres">
      <dgm:prSet presAssocID="{333D73EB-A307-4486-A2B7-6DA07AC68E02}" presName="node" presStyleLbl="node1" presStyleIdx="2" presStyleCnt="6">
        <dgm:presLayoutVars>
          <dgm:bulletEnabled val="1"/>
        </dgm:presLayoutVars>
      </dgm:prSet>
      <dgm:spPr/>
    </dgm:pt>
    <dgm:pt modelId="{D8C586B5-19F0-4571-9EE7-BBBCE203E643}" type="pres">
      <dgm:prSet presAssocID="{9CD038AF-2FB2-413E-8718-9D4C49D12804}" presName="sibTrans" presStyleCnt="0"/>
      <dgm:spPr/>
    </dgm:pt>
    <dgm:pt modelId="{3DE13E3F-A2D9-4FFC-AE95-150FC6E205D3}" type="pres">
      <dgm:prSet presAssocID="{D795AA03-857E-4737-81ED-16DBB42D54A1}" presName="node" presStyleLbl="node1" presStyleIdx="3" presStyleCnt="6">
        <dgm:presLayoutVars>
          <dgm:bulletEnabled val="1"/>
        </dgm:presLayoutVars>
      </dgm:prSet>
      <dgm:spPr/>
    </dgm:pt>
    <dgm:pt modelId="{157AB3D7-8876-4F4C-8490-C86AF7F1278E}" type="pres">
      <dgm:prSet presAssocID="{4B5D4EA2-B4FD-47CA-9E97-DBECF91E8594}" presName="sibTrans" presStyleCnt="0"/>
      <dgm:spPr/>
    </dgm:pt>
    <dgm:pt modelId="{57B3AE60-1FDE-480E-BE3C-681E96032D7E}" type="pres">
      <dgm:prSet presAssocID="{5800AAAD-4800-432D-B625-860DC8A7B342}" presName="node" presStyleLbl="node1" presStyleIdx="4" presStyleCnt="6">
        <dgm:presLayoutVars>
          <dgm:bulletEnabled val="1"/>
        </dgm:presLayoutVars>
      </dgm:prSet>
      <dgm:spPr/>
    </dgm:pt>
    <dgm:pt modelId="{6B3766ED-0AD9-4972-8738-E251AA9FF5E2}" type="pres">
      <dgm:prSet presAssocID="{46F0C5CF-761E-49CA-956D-4D508CF4985A}" presName="sibTrans" presStyleCnt="0"/>
      <dgm:spPr/>
    </dgm:pt>
    <dgm:pt modelId="{BD5E29AA-7E8C-4416-88E2-FD149B2DD38B}" type="pres">
      <dgm:prSet presAssocID="{11DEA2A6-5EC9-42F4-90CD-EA7EF1ACCB1A}" presName="node" presStyleLbl="node1" presStyleIdx="5" presStyleCnt="6">
        <dgm:presLayoutVars>
          <dgm:bulletEnabled val="1"/>
        </dgm:presLayoutVars>
      </dgm:prSet>
      <dgm:spPr/>
    </dgm:pt>
  </dgm:ptLst>
  <dgm:cxnLst>
    <dgm:cxn modelId="{909A3F02-14BD-4773-8AA8-4C3F41984502}" type="presOf" srcId="{7F959C1D-0750-419D-9D70-A9B8B45A58FF}" destId="{CF942A02-3CCB-44E9-B6B5-1FAF4DB53800}" srcOrd="0" destOrd="0" presId="urn:microsoft.com/office/officeart/2005/8/layout/default"/>
    <dgm:cxn modelId="{D9C3210D-3A3B-4B8E-A62D-6119BF663759}" srcId="{CFD7850F-902A-412D-A09C-51B43F071649}" destId="{5800AAAD-4800-432D-B625-860DC8A7B342}" srcOrd="4" destOrd="0" parTransId="{9A7F8058-D909-466B-B139-05D1DB6C2221}" sibTransId="{46F0C5CF-761E-49CA-956D-4D508CF4985A}"/>
    <dgm:cxn modelId="{34AAB10E-0CB8-4783-9BC4-4342C029A1BF}" srcId="{CFD7850F-902A-412D-A09C-51B43F071649}" destId="{7F959C1D-0750-419D-9D70-A9B8B45A58FF}" srcOrd="0" destOrd="0" parTransId="{67DD7846-7F24-4A82-B4BA-9A478A2AA92C}" sibTransId="{E91D27F3-ACD7-49ED-BC41-ADD37D9E221B}"/>
    <dgm:cxn modelId="{060D0C35-9E85-4952-89A0-50889FFF321C}" type="presOf" srcId="{333D73EB-A307-4486-A2B7-6DA07AC68E02}" destId="{EF96C493-8D1A-433F-B785-5CAA81E1E737}" srcOrd="0" destOrd="0" presId="urn:microsoft.com/office/officeart/2005/8/layout/default"/>
    <dgm:cxn modelId="{ECEF6335-2550-467A-AB5A-2843768DBB0A}" type="presOf" srcId="{CFD7850F-902A-412D-A09C-51B43F071649}" destId="{9AA9A0CD-5E27-4964-98A1-F93C5D0F4095}" srcOrd="0" destOrd="0" presId="urn:microsoft.com/office/officeart/2005/8/layout/default"/>
    <dgm:cxn modelId="{83AA8841-6F57-46C7-97EF-AFACA3E0C104}" srcId="{CFD7850F-902A-412D-A09C-51B43F071649}" destId="{11DEA2A6-5EC9-42F4-90CD-EA7EF1ACCB1A}" srcOrd="5" destOrd="0" parTransId="{3D663800-023B-42E1-AE39-EAE937B3C9F5}" sibTransId="{D5ADED9E-D6BD-4C7F-8DB9-8EDB8ABBD4B6}"/>
    <dgm:cxn modelId="{590CA050-ECD3-41A2-B0FF-F76789848266}" srcId="{CFD7850F-902A-412D-A09C-51B43F071649}" destId="{576203C1-9DDE-4060-A2FE-5550C80A0650}" srcOrd="1" destOrd="0" parTransId="{705B0919-E5E7-49C7-A7D0-1EB85CA21D84}" sibTransId="{CB2934AC-61C9-4FC5-A616-0DE88BA54224}"/>
    <dgm:cxn modelId="{43C2ED88-FC5A-4BFB-A8AD-6C5279690E52}" srcId="{CFD7850F-902A-412D-A09C-51B43F071649}" destId="{333D73EB-A307-4486-A2B7-6DA07AC68E02}" srcOrd="2" destOrd="0" parTransId="{6F2E95D7-61DA-4B00-BC58-7307546C1F96}" sibTransId="{9CD038AF-2FB2-413E-8718-9D4C49D12804}"/>
    <dgm:cxn modelId="{A74089B0-DF9F-44DC-AC3F-13AE0D3E5F10}" type="presOf" srcId="{576203C1-9DDE-4060-A2FE-5550C80A0650}" destId="{F4A1196E-F0AF-490A-9101-77944AD62495}" srcOrd="0" destOrd="0" presId="urn:microsoft.com/office/officeart/2005/8/layout/default"/>
    <dgm:cxn modelId="{136A38BB-3DFC-4FB8-B685-B7B101F0FF2F}" srcId="{CFD7850F-902A-412D-A09C-51B43F071649}" destId="{D795AA03-857E-4737-81ED-16DBB42D54A1}" srcOrd="3" destOrd="0" parTransId="{26776493-8617-45EA-A06B-24C681D70791}" sibTransId="{4B5D4EA2-B4FD-47CA-9E97-DBECF91E8594}"/>
    <dgm:cxn modelId="{8EEFF5C6-DF41-449A-99CF-E62C78DB67D0}" type="presOf" srcId="{D795AA03-857E-4737-81ED-16DBB42D54A1}" destId="{3DE13E3F-A2D9-4FFC-AE95-150FC6E205D3}" srcOrd="0" destOrd="0" presId="urn:microsoft.com/office/officeart/2005/8/layout/default"/>
    <dgm:cxn modelId="{871655C9-ACD7-4B9D-9E0C-615EE0B60926}" type="presOf" srcId="{11DEA2A6-5EC9-42F4-90CD-EA7EF1ACCB1A}" destId="{BD5E29AA-7E8C-4416-88E2-FD149B2DD38B}" srcOrd="0" destOrd="0" presId="urn:microsoft.com/office/officeart/2005/8/layout/default"/>
    <dgm:cxn modelId="{F2B913E0-55BF-43D5-B92F-682D191D9BFA}" type="presOf" srcId="{5800AAAD-4800-432D-B625-860DC8A7B342}" destId="{57B3AE60-1FDE-480E-BE3C-681E96032D7E}" srcOrd="0" destOrd="0" presId="urn:microsoft.com/office/officeart/2005/8/layout/default"/>
    <dgm:cxn modelId="{9AEBDF06-C995-4FDC-8007-7FF3792C1DD8}" type="presParOf" srcId="{9AA9A0CD-5E27-4964-98A1-F93C5D0F4095}" destId="{CF942A02-3CCB-44E9-B6B5-1FAF4DB53800}" srcOrd="0" destOrd="0" presId="urn:microsoft.com/office/officeart/2005/8/layout/default"/>
    <dgm:cxn modelId="{B9F9E577-B0B2-4373-B655-9FAB0A806001}" type="presParOf" srcId="{9AA9A0CD-5E27-4964-98A1-F93C5D0F4095}" destId="{26F9CD66-7324-4D3B-92E2-616A52BE21A4}" srcOrd="1" destOrd="0" presId="urn:microsoft.com/office/officeart/2005/8/layout/default"/>
    <dgm:cxn modelId="{5648B2FB-F197-4290-8B2E-EF04C1F090D8}" type="presParOf" srcId="{9AA9A0CD-5E27-4964-98A1-F93C5D0F4095}" destId="{F4A1196E-F0AF-490A-9101-77944AD62495}" srcOrd="2" destOrd="0" presId="urn:microsoft.com/office/officeart/2005/8/layout/default"/>
    <dgm:cxn modelId="{DBE55267-FBE9-43CD-B60D-5329DA19BBFB}" type="presParOf" srcId="{9AA9A0CD-5E27-4964-98A1-F93C5D0F4095}" destId="{0722532D-5F88-4506-B622-373F8DD3FE5C}" srcOrd="3" destOrd="0" presId="urn:microsoft.com/office/officeart/2005/8/layout/default"/>
    <dgm:cxn modelId="{1DAABB5B-8A20-45BF-A9BE-943C511B6EE6}" type="presParOf" srcId="{9AA9A0CD-5E27-4964-98A1-F93C5D0F4095}" destId="{EF96C493-8D1A-433F-B785-5CAA81E1E737}" srcOrd="4" destOrd="0" presId="urn:microsoft.com/office/officeart/2005/8/layout/default"/>
    <dgm:cxn modelId="{E28B148C-7A9A-42AB-AE6A-A47CD846D833}" type="presParOf" srcId="{9AA9A0CD-5E27-4964-98A1-F93C5D0F4095}" destId="{D8C586B5-19F0-4571-9EE7-BBBCE203E643}" srcOrd="5" destOrd="0" presId="urn:microsoft.com/office/officeart/2005/8/layout/default"/>
    <dgm:cxn modelId="{22ED31B6-E02D-4706-9C47-50A56F2A8653}" type="presParOf" srcId="{9AA9A0CD-5E27-4964-98A1-F93C5D0F4095}" destId="{3DE13E3F-A2D9-4FFC-AE95-150FC6E205D3}" srcOrd="6" destOrd="0" presId="urn:microsoft.com/office/officeart/2005/8/layout/default"/>
    <dgm:cxn modelId="{B0C91AE0-D6A1-4B4A-B950-ABB3011B4215}" type="presParOf" srcId="{9AA9A0CD-5E27-4964-98A1-F93C5D0F4095}" destId="{157AB3D7-8876-4F4C-8490-C86AF7F1278E}" srcOrd="7" destOrd="0" presId="urn:microsoft.com/office/officeart/2005/8/layout/default"/>
    <dgm:cxn modelId="{E84245A0-787D-4ECB-A496-DC2C6F920BAA}" type="presParOf" srcId="{9AA9A0CD-5E27-4964-98A1-F93C5D0F4095}" destId="{57B3AE60-1FDE-480E-BE3C-681E96032D7E}" srcOrd="8" destOrd="0" presId="urn:microsoft.com/office/officeart/2005/8/layout/default"/>
    <dgm:cxn modelId="{EC41E805-B4D4-4EAA-BAF3-27F6F67B8F7D}" type="presParOf" srcId="{9AA9A0CD-5E27-4964-98A1-F93C5D0F4095}" destId="{6B3766ED-0AD9-4972-8738-E251AA9FF5E2}" srcOrd="9" destOrd="0" presId="urn:microsoft.com/office/officeart/2005/8/layout/default"/>
    <dgm:cxn modelId="{243966DE-BD22-4EB2-B29C-1C5C5CB29A13}" type="presParOf" srcId="{9AA9A0CD-5E27-4964-98A1-F93C5D0F4095}" destId="{BD5E29AA-7E8C-4416-88E2-FD149B2DD38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053A2F-02BD-411F-9489-3126974A90F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nb-NO"/>
        </a:p>
      </dgm:t>
    </dgm:pt>
    <dgm:pt modelId="{152E2D75-E4E3-400B-BAB9-56E24407E0D8}">
      <dgm:prSet phldrT="[Tekst]"/>
      <dgm:spPr/>
      <dgm:t>
        <a:bodyPr/>
        <a:lstStyle/>
        <a:p>
          <a:r>
            <a:rPr lang="nb-NO">
              <a:solidFill>
                <a:schemeClr val="tx1"/>
              </a:solidFill>
            </a:rPr>
            <a:t>En tverrsektoriell oppvekstpakke</a:t>
          </a:r>
        </a:p>
      </dgm:t>
    </dgm:pt>
    <dgm:pt modelId="{32B11CA9-2223-4648-8ACD-6EDA935EDBD8}" type="parTrans" cxnId="{2C3C2153-4C47-4BD0-AE5F-3DF3F795E999}">
      <dgm:prSet/>
      <dgm:spPr/>
      <dgm:t>
        <a:bodyPr/>
        <a:lstStyle/>
        <a:p>
          <a:endParaRPr lang="nb-NO"/>
        </a:p>
      </dgm:t>
    </dgm:pt>
    <dgm:pt modelId="{10DB0CFA-4614-422C-8417-6F95C8AF3D61}" type="sibTrans" cxnId="{2C3C2153-4C47-4BD0-AE5F-3DF3F795E999}">
      <dgm:prSet/>
      <dgm:spPr/>
      <dgm:t>
        <a:bodyPr/>
        <a:lstStyle/>
        <a:p>
          <a:endParaRPr lang="nb-NO"/>
        </a:p>
      </dgm:t>
    </dgm:pt>
    <dgm:pt modelId="{BD729C19-9155-4127-AA9E-E07DD98EC487}">
      <dgm:prSet/>
      <dgm:spPr/>
      <dgm:t>
        <a:bodyPr/>
        <a:lstStyle/>
        <a:p>
          <a:r>
            <a:rPr lang="nb-NO">
              <a:solidFill>
                <a:schemeClr val="tx1"/>
              </a:solidFill>
            </a:rPr>
            <a:t>Utrede strukturer for veiledning og kompetansestøtte til kommunene</a:t>
          </a:r>
        </a:p>
      </dgm:t>
    </dgm:pt>
    <dgm:pt modelId="{6991ACF6-10EE-45EB-A6F7-703387408AAA}" type="parTrans" cxnId="{F3F940A6-D1F2-455F-9891-C232985517F6}">
      <dgm:prSet/>
      <dgm:spPr/>
      <dgm:t>
        <a:bodyPr/>
        <a:lstStyle/>
        <a:p>
          <a:endParaRPr lang="nb-NO"/>
        </a:p>
      </dgm:t>
    </dgm:pt>
    <dgm:pt modelId="{D1CFCB83-6C8B-4190-9ABD-ABEA985D12F2}" type="sibTrans" cxnId="{F3F940A6-D1F2-455F-9891-C232985517F6}">
      <dgm:prSet/>
      <dgm:spPr/>
      <dgm:t>
        <a:bodyPr/>
        <a:lstStyle/>
        <a:p>
          <a:endParaRPr lang="nb-NO"/>
        </a:p>
      </dgm:t>
    </dgm:pt>
    <dgm:pt modelId="{C5B9067A-1843-44DA-A580-5B0723315D9F}">
      <dgm:prSet/>
      <dgm:spPr/>
      <dgm:t>
        <a:bodyPr/>
        <a:lstStyle/>
        <a:p>
          <a:r>
            <a:rPr lang="nb-NO">
              <a:solidFill>
                <a:schemeClr val="tx1"/>
              </a:solidFill>
            </a:rPr>
            <a:t>Utrede behov for regelverksendringer </a:t>
          </a:r>
        </a:p>
      </dgm:t>
    </dgm:pt>
    <dgm:pt modelId="{E8D8A3E6-2D42-410A-8E3B-EE848DBAE389}" type="parTrans" cxnId="{BE7547D9-70E4-4C6A-89B5-11807446B1B4}">
      <dgm:prSet/>
      <dgm:spPr/>
      <dgm:t>
        <a:bodyPr/>
        <a:lstStyle/>
        <a:p>
          <a:endParaRPr lang="nb-NO"/>
        </a:p>
      </dgm:t>
    </dgm:pt>
    <dgm:pt modelId="{4408BCD9-AFD9-4211-8825-22303B7CE240}" type="sibTrans" cxnId="{BE7547D9-70E4-4C6A-89B5-11807446B1B4}">
      <dgm:prSet/>
      <dgm:spPr/>
      <dgm:t>
        <a:bodyPr/>
        <a:lstStyle/>
        <a:p>
          <a:endParaRPr lang="nb-NO"/>
        </a:p>
      </dgm:t>
    </dgm:pt>
    <dgm:pt modelId="{1B3E8DA5-9DF2-41D5-980D-C294201ACD3E}">
      <dgm:prSet/>
      <dgm:spPr/>
      <dgm:t>
        <a:bodyPr/>
        <a:lstStyle/>
        <a:p>
          <a:r>
            <a:rPr lang="nb-NO">
              <a:solidFill>
                <a:schemeClr val="tx1"/>
              </a:solidFill>
            </a:rPr>
            <a:t>Utrede mer stabil finansiering av kommunens arbeid på oppvekstområdet</a:t>
          </a:r>
          <a:endParaRPr lang="en-US">
            <a:solidFill>
              <a:schemeClr val="tx1"/>
            </a:solidFill>
          </a:endParaRPr>
        </a:p>
      </dgm:t>
    </dgm:pt>
    <dgm:pt modelId="{45FE9652-312E-4E78-B746-351F80CECF12}" type="parTrans" cxnId="{FD51A31F-349E-42E4-B6C7-A247B8ACA869}">
      <dgm:prSet/>
      <dgm:spPr/>
      <dgm:t>
        <a:bodyPr/>
        <a:lstStyle/>
        <a:p>
          <a:endParaRPr lang="nb-NO"/>
        </a:p>
      </dgm:t>
    </dgm:pt>
    <dgm:pt modelId="{E83DADA9-E470-42E4-A2C4-14F77A421282}" type="sibTrans" cxnId="{FD51A31F-349E-42E4-B6C7-A247B8ACA869}">
      <dgm:prSet/>
      <dgm:spPr/>
      <dgm:t>
        <a:bodyPr/>
        <a:lstStyle/>
        <a:p>
          <a:endParaRPr lang="nb-NO"/>
        </a:p>
      </dgm:t>
    </dgm:pt>
    <dgm:pt modelId="{CE10B863-BF41-48D2-AF34-4AC28E69F8B3}" type="pres">
      <dgm:prSet presAssocID="{17053A2F-02BD-411F-9489-3126974A90F9}" presName="Name0" presStyleCnt="0">
        <dgm:presLayoutVars>
          <dgm:chMax val="7"/>
          <dgm:chPref val="7"/>
          <dgm:dir/>
        </dgm:presLayoutVars>
      </dgm:prSet>
      <dgm:spPr/>
    </dgm:pt>
    <dgm:pt modelId="{B4196AC0-DDEB-4E97-BA6E-0C8C55E56110}" type="pres">
      <dgm:prSet presAssocID="{17053A2F-02BD-411F-9489-3126974A90F9}" presName="Name1" presStyleCnt="0"/>
      <dgm:spPr/>
    </dgm:pt>
    <dgm:pt modelId="{5F176FF4-1B07-44C7-9585-C80C02E2F97B}" type="pres">
      <dgm:prSet presAssocID="{17053A2F-02BD-411F-9489-3126974A90F9}" presName="cycle" presStyleCnt="0"/>
      <dgm:spPr/>
    </dgm:pt>
    <dgm:pt modelId="{DCC077F8-B8CD-4727-835A-547586E003C0}" type="pres">
      <dgm:prSet presAssocID="{17053A2F-02BD-411F-9489-3126974A90F9}" presName="srcNode" presStyleLbl="node1" presStyleIdx="0" presStyleCnt="4"/>
      <dgm:spPr/>
    </dgm:pt>
    <dgm:pt modelId="{7E55A69F-630E-4CF5-89C4-A21FFED6FB6A}" type="pres">
      <dgm:prSet presAssocID="{17053A2F-02BD-411F-9489-3126974A90F9}" presName="conn" presStyleLbl="parChTrans1D2" presStyleIdx="0" presStyleCnt="1"/>
      <dgm:spPr/>
    </dgm:pt>
    <dgm:pt modelId="{768A3A55-4CC7-49FE-8ED9-36D3AF2F0747}" type="pres">
      <dgm:prSet presAssocID="{17053A2F-02BD-411F-9489-3126974A90F9}" presName="extraNode" presStyleLbl="node1" presStyleIdx="0" presStyleCnt="4"/>
      <dgm:spPr/>
    </dgm:pt>
    <dgm:pt modelId="{EC130855-F70C-4153-A388-6DD7E0B4F267}" type="pres">
      <dgm:prSet presAssocID="{17053A2F-02BD-411F-9489-3126974A90F9}" presName="dstNode" presStyleLbl="node1" presStyleIdx="0" presStyleCnt="4"/>
      <dgm:spPr/>
    </dgm:pt>
    <dgm:pt modelId="{3296BD44-74CE-4D8C-B0AD-65395A567959}" type="pres">
      <dgm:prSet presAssocID="{152E2D75-E4E3-400B-BAB9-56E24407E0D8}" presName="text_1" presStyleLbl="node1" presStyleIdx="0" presStyleCnt="4">
        <dgm:presLayoutVars>
          <dgm:bulletEnabled val="1"/>
        </dgm:presLayoutVars>
      </dgm:prSet>
      <dgm:spPr/>
    </dgm:pt>
    <dgm:pt modelId="{6700E9C5-D610-417D-8D65-0A9A7A5CF6FB}" type="pres">
      <dgm:prSet presAssocID="{152E2D75-E4E3-400B-BAB9-56E24407E0D8}" presName="accent_1" presStyleCnt="0"/>
      <dgm:spPr/>
    </dgm:pt>
    <dgm:pt modelId="{3B2B418A-3822-4D01-B4FF-47A4672E63D9}" type="pres">
      <dgm:prSet presAssocID="{152E2D75-E4E3-400B-BAB9-56E24407E0D8}" presName="accentRepeatNode" presStyleLbl="solidFgAcc1" presStyleIdx="0" presStyleCnt="4" custLinFactNeighborX="2322" custLinFactNeighborY="-351"/>
      <dgm:spPr/>
    </dgm:pt>
    <dgm:pt modelId="{D7E8F67F-9FEF-4107-9295-0E72A540DCA6}" type="pres">
      <dgm:prSet presAssocID="{BD729C19-9155-4127-AA9E-E07DD98EC487}" presName="text_2" presStyleLbl="node1" presStyleIdx="1" presStyleCnt="4">
        <dgm:presLayoutVars>
          <dgm:bulletEnabled val="1"/>
        </dgm:presLayoutVars>
      </dgm:prSet>
      <dgm:spPr/>
    </dgm:pt>
    <dgm:pt modelId="{A47AB067-9889-4CAA-923C-BAB0B7D9EF2B}" type="pres">
      <dgm:prSet presAssocID="{BD729C19-9155-4127-AA9E-E07DD98EC487}" presName="accent_2" presStyleCnt="0"/>
      <dgm:spPr/>
    </dgm:pt>
    <dgm:pt modelId="{8B108C87-A23E-4963-BD59-5D0270FD4089}" type="pres">
      <dgm:prSet presAssocID="{BD729C19-9155-4127-AA9E-E07DD98EC487}" presName="accentRepeatNode" presStyleLbl="solidFgAcc1" presStyleIdx="1" presStyleCnt="4"/>
      <dgm:spPr/>
    </dgm:pt>
    <dgm:pt modelId="{662A6B18-100B-4026-9963-0EA5AE32F5CD}" type="pres">
      <dgm:prSet presAssocID="{C5B9067A-1843-44DA-A580-5B0723315D9F}" presName="text_3" presStyleLbl="node1" presStyleIdx="2" presStyleCnt="4">
        <dgm:presLayoutVars>
          <dgm:bulletEnabled val="1"/>
        </dgm:presLayoutVars>
      </dgm:prSet>
      <dgm:spPr/>
    </dgm:pt>
    <dgm:pt modelId="{B4EFEE14-F3B4-47E1-B2F8-20ED3AD1EBA8}" type="pres">
      <dgm:prSet presAssocID="{C5B9067A-1843-44DA-A580-5B0723315D9F}" presName="accent_3" presStyleCnt="0"/>
      <dgm:spPr/>
    </dgm:pt>
    <dgm:pt modelId="{0A52032E-458B-4390-8324-6D013A5B2E11}" type="pres">
      <dgm:prSet presAssocID="{C5B9067A-1843-44DA-A580-5B0723315D9F}" presName="accentRepeatNode" presStyleLbl="solidFgAcc1" presStyleIdx="2" presStyleCnt="4"/>
      <dgm:spPr/>
    </dgm:pt>
    <dgm:pt modelId="{8EF79F61-BFD0-435B-ADA9-F4E5FDD1684B}" type="pres">
      <dgm:prSet presAssocID="{1B3E8DA5-9DF2-41D5-980D-C294201ACD3E}" presName="text_4" presStyleLbl="node1" presStyleIdx="3" presStyleCnt="4">
        <dgm:presLayoutVars>
          <dgm:bulletEnabled val="1"/>
        </dgm:presLayoutVars>
      </dgm:prSet>
      <dgm:spPr/>
    </dgm:pt>
    <dgm:pt modelId="{44DFF764-610A-4C27-B343-F048E556AA93}" type="pres">
      <dgm:prSet presAssocID="{1B3E8DA5-9DF2-41D5-980D-C294201ACD3E}" presName="accent_4" presStyleCnt="0"/>
      <dgm:spPr/>
    </dgm:pt>
    <dgm:pt modelId="{B33B32A4-6EF0-453A-866A-0892AA028D92}" type="pres">
      <dgm:prSet presAssocID="{1B3E8DA5-9DF2-41D5-980D-C294201ACD3E}" presName="accentRepeatNode" presStyleLbl="solidFgAcc1" presStyleIdx="3" presStyleCnt="4"/>
      <dgm:spPr/>
    </dgm:pt>
  </dgm:ptLst>
  <dgm:cxnLst>
    <dgm:cxn modelId="{A8D5CF05-6B19-433A-9A1D-F052A20DB106}" type="presOf" srcId="{1B3E8DA5-9DF2-41D5-980D-C294201ACD3E}" destId="{8EF79F61-BFD0-435B-ADA9-F4E5FDD1684B}" srcOrd="0" destOrd="0" presId="urn:microsoft.com/office/officeart/2008/layout/VerticalCurvedList"/>
    <dgm:cxn modelId="{FD51A31F-349E-42E4-B6C7-A247B8ACA869}" srcId="{17053A2F-02BD-411F-9489-3126974A90F9}" destId="{1B3E8DA5-9DF2-41D5-980D-C294201ACD3E}" srcOrd="3" destOrd="0" parTransId="{45FE9652-312E-4E78-B746-351F80CECF12}" sibTransId="{E83DADA9-E470-42E4-A2C4-14F77A421282}"/>
    <dgm:cxn modelId="{2C3C2153-4C47-4BD0-AE5F-3DF3F795E999}" srcId="{17053A2F-02BD-411F-9489-3126974A90F9}" destId="{152E2D75-E4E3-400B-BAB9-56E24407E0D8}" srcOrd="0" destOrd="0" parTransId="{32B11CA9-2223-4648-8ACD-6EDA935EDBD8}" sibTransId="{10DB0CFA-4614-422C-8417-6F95C8AF3D61}"/>
    <dgm:cxn modelId="{62EED094-F5EE-40F1-9541-AD2BED1BB8E3}" type="presOf" srcId="{BD729C19-9155-4127-AA9E-E07DD98EC487}" destId="{D7E8F67F-9FEF-4107-9295-0E72A540DCA6}" srcOrd="0" destOrd="0" presId="urn:microsoft.com/office/officeart/2008/layout/VerticalCurvedList"/>
    <dgm:cxn modelId="{F3F940A6-D1F2-455F-9891-C232985517F6}" srcId="{17053A2F-02BD-411F-9489-3126974A90F9}" destId="{BD729C19-9155-4127-AA9E-E07DD98EC487}" srcOrd="1" destOrd="0" parTransId="{6991ACF6-10EE-45EB-A6F7-703387408AAA}" sibTransId="{D1CFCB83-6C8B-4190-9ABD-ABEA985D12F2}"/>
    <dgm:cxn modelId="{E571B5AE-92BA-4C88-8A35-C778241DD2DC}" type="presOf" srcId="{10DB0CFA-4614-422C-8417-6F95C8AF3D61}" destId="{7E55A69F-630E-4CF5-89C4-A21FFED6FB6A}" srcOrd="0" destOrd="0" presId="urn:microsoft.com/office/officeart/2008/layout/VerticalCurvedList"/>
    <dgm:cxn modelId="{B0C755B4-D7E0-4E18-99D9-6DCEF682B127}" type="presOf" srcId="{152E2D75-E4E3-400B-BAB9-56E24407E0D8}" destId="{3296BD44-74CE-4D8C-B0AD-65395A567959}" srcOrd="0" destOrd="0" presId="urn:microsoft.com/office/officeart/2008/layout/VerticalCurvedList"/>
    <dgm:cxn modelId="{AFBE16C2-71BC-49A5-9CFB-2B54BDC8CAD0}" type="presOf" srcId="{17053A2F-02BD-411F-9489-3126974A90F9}" destId="{CE10B863-BF41-48D2-AF34-4AC28E69F8B3}" srcOrd="0" destOrd="0" presId="urn:microsoft.com/office/officeart/2008/layout/VerticalCurvedList"/>
    <dgm:cxn modelId="{4CE521C7-9E87-4FF2-BF40-982999A0D838}" type="presOf" srcId="{C5B9067A-1843-44DA-A580-5B0723315D9F}" destId="{662A6B18-100B-4026-9963-0EA5AE32F5CD}" srcOrd="0" destOrd="0" presId="urn:microsoft.com/office/officeart/2008/layout/VerticalCurvedList"/>
    <dgm:cxn modelId="{BE7547D9-70E4-4C6A-89B5-11807446B1B4}" srcId="{17053A2F-02BD-411F-9489-3126974A90F9}" destId="{C5B9067A-1843-44DA-A580-5B0723315D9F}" srcOrd="2" destOrd="0" parTransId="{E8D8A3E6-2D42-410A-8E3B-EE848DBAE389}" sibTransId="{4408BCD9-AFD9-4211-8825-22303B7CE240}"/>
    <dgm:cxn modelId="{97943B03-34F3-4474-9A75-9F03054E4FBB}" type="presParOf" srcId="{CE10B863-BF41-48D2-AF34-4AC28E69F8B3}" destId="{B4196AC0-DDEB-4E97-BA6E-0C8C55E56110}" srcOrd="0" destOrd="0" presId="urn:microsoft.com/office/officeart/2008/layout/VerticalCurvedList"/>
    <dgm:cxn modelId="{596AA8B8-864A-474F-9226-43DD9C22AFFB}" type="presParOf" srcId="{B4196AC0-DDEB-4E97-BA6E-0C8C55E56110}" destId="{5F176FF4-1B07-44C7-9585-C80C02E2F97B}" srcOrd="0" destOrd="0" presId="urn:microsoft.com/office/officeart/2008/layout/VerticalCurvedList"/>
    <dgm:cxn modelId="{52D7722F-07F5-4727-8773-16DAECEFAC98}" type="presParOf" srcId="{5F176FF4-1B07-44C7-9585-C80C02E2F97B}" destId="{DCC077F8-B8CD-4727-835A-547586E003C0}" srcOrd="0" destOrd="0" presId="urn:microsoft.com/office/officeart/2008/layout/VerticalCurvedList"/>
    <dgm:cxn modelId="{7EE2533C-B42C-4396-AC80-D521EF9A9BAD}" type="presParOf" srcId="{5F176FF4-1B07-44C7-9585-C80C02E2F97B}" destId="{7E55A69F-630E-4CF5-89C4-A21FFED6FB6A}" srcOrd="1" destOrd="0" presId="urn:microsoft.com/office/officeart/2008/layout/VerticalCurvedList"/>
    <dgm:cxn modelId="{BE284C14-317E-4A96-8FAB-0661C84A9621}" type="presParOf" srcId="{5F176FF4-1B07-44C7-9585-C80C02E2F97B}" destId="{768A3A55-4CC7-49FE-8ED9-36D3AF2F0747}" srcOrd="2" destOrd="0" presId="urn:microsoft.com/office/officeart/2008/layout/VerticalCurvedList"/>
    <dgm:cxn modelId="{5FD104B4-50F1-4E7B-8155-A988338413B6}" type="presParOf" srcId="{5F176FF4-1B07-44C7-9585-C80C02E2F97B}" destId="{EC130855-F70C-4153-A388-6DD7E0B4F267}" srcOrd="3" destOrd="0" presId="urn:microsoft.com/office/officeart/2008/layout/VerticalCurvedList"/>
    <dgm:cxn modelId="{2E096FC7-F9C8-4D23-81C3-3DEDE1533B22}" type="presParOf" srcId="{B4196AC0-DDEB-4E97-BA6E-0C8C55E56110}" destId="{3296BD44-74CE-4D8C-B0AD-65395A567959}" srcOrd="1" destOrd="0" presId="urn:microsoft.com/office/officeart/2008/layout/VerticalCurvedList"/>
    <dgm:cxn modelId="{D06D1AA6-6D25-4AF2-BA34-89FC4F45324B}" type="presParOf" srcId="{B4196AC0-DDEB-4E97-BA6E-0C8C55E56110}" destId="{6700E9C5-D610-417D-8D65-0A9A7A5CF6FB}" srcOrd="2" destOrd="0" presId="urn:microsoft.com/office/officeart/2008/layout/VerticalCurvedList"/>
    <dgm:cxn modelId="{9F24D333-69D5-4078-A764-97E63C03F486}" type="presParOf" srcId="{6700E9C5-D610-417D-8D65-0A9A7A5CF6FB}" destId="{3B2B418A-3822-4D01-B4FF-47A4672E63D9}" srcOrd="0" destOrd="0" presId="urn:microsoft.com/office/officeart/2008/layout/VerticalCurvedList"/>
    <dgm:cxn modelId="{755FF90F-01DB-48AB-B5BF-B1298BD1975E}" type="presParOf" srcId="{B4196AC0-DDEB-4E97-BA6E-0C8C55E56110}" destId="{D7E8F67F-9FEF-4107-9295-0E72A540DCA6}" srcOrd="3" destOrd="0" presId="urn:microsoft.com/office/officeart/2008/layout/VerticalCurvedList"/>
    <dgm:cxn modelId="{97E0710E-3D24-43D1-85D3-EE3A111360A1}" type="presParOf" srcId="{B4196AC0-DDEB-4E97-BA6E-0C8C55E56110}" destId="{A47AB067-9889-4CAA-923C-BAB0B7D9EF2B}" srcOrd="4" destOrd="0" presId="urn:microsoft.com/office/officeart/2008/layout/VerticalCurvedList"/>
    <dgm:cxn modelId="{933A9C16-FEFB-421A-B5B8-AE871464CEA4}" type="presParOf" srcId="{A47AB067-9889-4CAA-923C-BAB0B7D9EF2B}" destId="{8B108C87-A23E-4963-BD59-5D0270FD4089}" srcOrd="0" destOrd="0" presId="urn:microsoft.com/office/officeart/2008/layout/VerticalCurvedList"/>
    <dgm:cxn modelId="{2138761F-FD0E-4F24-919F-886053B22DB4}" type="presParOf" srcId="{B4196AC0-DDEB-4E97-BA6E-0C8C55E56110}" destId="{662A6B18-100B-4026-9963-0EA5AE32F5CD}" srcOrd="5" destOrd="0" presId="urn:microsoft.com/office/officeart/2008/layout/VerticalCurvedList"/>
    <dgm:cxn modelId="{E6FF6392-F1EF-401B-846F-41B142C36B65}" type="presParOf" srcId="{B4196AC0-DDEB-4E97-BA6E-0C8C55E56110}" destId="{B4EFEE14-F3B4-47E1-B2F8-20ED3AD1EBA8}" srcOrd="6" destOrd="0" presId="urn:microsoft.com/office/officeart/2008/layout/VerticalCurvedList"/>
    <dgm:cxn modelId="{9B3FA95A-F5C2-40F7-A1B0-3A7E15683CFD}" type="presParOf" srcId="{B4EFEE14-F3B4-47E1-B2F8-20ED3AD1EBA8}" destId="{0A52032E-458B-4390-8324-6D013A5B2E11}" srcOrd="0" destOrd="0" presId="urn:microsoft.com/office/officeart/2008/layout/VerticalCurvedList"/>
    <dgm:cxn modelId="{ABCC092B-EB7A-4CFC-891B-3B40ACF4C11F}" type="presParOf" srcId="{B4196AC0-DDEB-4E97-BA6E-0C8C55E56110}" destId="{8EF79F61-BFD0-435B-ADA9-F4E5FDD1684B}" srcOrd="7" destOrd="0" presId="urn:microsoft.com/office/officeart/2008/layout/VerticalCurvedList"/>
    <dgm:cxn modelId="{BB04D78B-9488-4FC1-9F69-41D50B413CBD}" type="presParOf" srcId="{B4196AC0-DDEB-4E97-BA6E-0C8C55E56110}" destId="{44DFF764-610A-4C27-B343-F048E556AA93}" srcOrd="8" destOrd="0" presId="urn:microsoft.com/office/officeart/2008/layout/VerticalCurvedList"/>
    <dgm:cxn modelId="{A8341D19-0D6B-4364-A0CF-E0DE08CB6ACA}" type="presParOf" srcId="{44DFF764-610A-4C27-B343-F048E556AA93}" destId="{B33B32A4-6EF0-453A-866A-0892AA028D9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B0F7B-229E-48A8-8367-BF2E78A5BE0B}">
      <dsp:nvSpPr>
        <dsp:cNvPr id="0" name=""/>
        <dsp:cNvSpPr/>
      </dsp:nvSpPr>
      <dsp:spPr>
        <a:xfrm>
          <a:off x="538479" y="0"/>
          <a:ext cx="1510523" cy="11834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CD9BF4-DD4C-4B4F-B405-9C5FB0D28891}">
      <dsp:nvSpPr>
        <dsp:cNvPr id="0" name=""/>
        <dsp:cNvSpPr/>
      </dsp:nvSpPr>
      <dsp:spPr>
        <a:xfrm>
          <a:off x="538479" y="1311327"/>
          <a:ext cx="4315781" cy="507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nb-NO" sz="3200" b="1" i="0" kern="1200"/>
            <a:t>Vi har: </a:t>
          </a:r>
          <a:endParaRPr lang="en-US" sz="3200" kern="1200"/>
        </a:p>
      </dsp:txBody>
      <dsp:txXfrm>
        <a:off x="538479" y="1311327"/>
        <a:ext cx="4315781" cy="507193"/>
      </dsp:txXfrm>
    </dsp:sp>
    <dsp:sp modelId="{8E862A8D-5F1B-4D15-AF3C-2ABD69954E1F}">
      <dsp:nvSpPr>
        <dsp:cNvPr id="0" name=""/>
        <dsp:cNvSpPr/>
      </dsp:nvSpPr>
      <dsp:spPr>
        <a:xfrm>
          <a:off x="538479" y="1877998"/>
          <a:ext cx="4315781" cy="1917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nb-NO" sz="1600" b="0" i="0" kern="1200" dirty="0"/>
            <a:t>1. Sammenstilt og innhentet kunnskap om kommunenes utfordringer og behov innen forebyggingsarbeidet</a:t>
          </a:r>
        </a:p>
        <a:p>
          <a:pPr marL="0" lvl="0" indent="0" algn="l" defTabSz="711200">
            <a:lnSpc>
              <a:spcPct val="100000"/>
            </a:lnSpc>
            <a:spcBef>
              <a:spcPct val="0"/>
            </a:spcBef>
            <a:spcAft>
              <a:spcPct val="35000"/>
            </a:spcAft>
            <a:buNone/>
          </a:pPr>
          <a:r>
            <a:rPr lang="nb-NO" sz="1600" kern="1200" dirty="0"/>
            <a:t>2. Kartlagt kommunenes ansvar innenfor forebyggende oppvekst</a:t>
          </a:r>
        </a:p>
        <a:p>
          <a:pPr marL="0" lvl="0" indent="0" algn="l" defTabSz="711200">
            <a:lnSpc>
              <a:spcPct val="100000"/>
            </a:lnSpc>
            <a:spcBef>
              <a:spcPct val="0"/>
            </a:spcBef>
            <a:spcAft>
              <a:spcPct val="35000"/>
            </a:spcAft>
            <a:buNone/>
          </a:pPr>
          <a:r>
            <a:rPr lang="nb-NO" sz="1600" b="0" i="0" kern="1200" dirty="0"/>
            <a:t>3.  Vurdert hvordan møte kommunenes behov med innspill fra KS, kommuner, statsforvaltere, Barneombudet og Barne- og ungdomsorganisasjoner</a:t>
          </a:r>
        </a:p>
      </dsp:txBody>
      <dsp:txXfrm>
        <a:off x="538479" y="1877998"/>
        <a:ext cx="4315781" cy="1917720"/>
      </dsp:txXfrm>
    </dsp:sp>
    <dsp:sp modelId="{D806F01E-217A-4C4D-ACEB-208857A1A6AD}">
      <dsp:nvSpPr>
        <dsp:cNvPr id="0" name=""/>
        <dsp:cNvSpPr/>
      </dsp:nvSpPr>
      <dsp:spPr>
        <a:xfrm>
          <a:off x="5609522" y="0"/>
          <a:ext cx="1510523" cy="11834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AEAFCC-2782-4BE1-B02C-7FAB712E7531}">
      <dsp:nvSpPr>
        <dsp:cNvPr id="0" name=""/>
        <dsp:cNvSpPr/>
      </dsp:nvSpPr>
      <dsp:spPr>
        <a:xfrm>
          <a:off x="5609522" y="1311327"/>
          <a:ext cx="4315781" cy="507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nb-NO" sz="3200" b="1" i="0" kern="1200"/>
            <a:t>Vi skal:</a:t>
          </a:r>
          <a:endParaRPr lang="en-US" sz="3200" kern="1200"/>
        </a:p>
      </dsp:txBody>
      <dsp:txXfrm>
        <a:off x="5609522" y="1311327"/>
        <a:ext cx="4315781" cy="507193"/>
      </dsp:txXfrm>
    </dsp:sp>
    <dsp:sp modelId="{DA689F9B-E32C-4549-AE66-E8209904C6D4}">
      <dsp:nvSpPr>
        <dsp:cNvPr id="0" name=""/>
        <dsp:cNvSpPr/>
      </dsp:nvSpPr>
      <dsp:spPr>
        <a:xfrm>
          <a:off x="5609522" y="1877998"/>
          <a:ext cx="4315781" cy="1917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endParaRPr lang="en-US" sz="1600" b="0" kern="1200" dirty="0"/>
        </a:p>
        <a:p>
          <a:pPr marL="0" lvl="0" indent="0" algn="l" defTabSz="1244600">
            <a:lnSpc>
              <a:spcPct val="100000"/>
            </a:lnSpc>
            <a:spcBef>
              <a:spcPct val="0"/>
            </a:spcBef>
            <a:spcAft>
              <a:spcPct val="35000"/>
            </a:spcAft>
            <a:buNone/>
          </a:pPr>
          <a:r>
            <a:rPr lang="nb-NO" sz="2800" b="1" i="0" kern="1200" dirty="0">
              <a:solidFill>
                <a:srgbClr val="00B050"/>
              </a:solidFill>
            </a:rPr>
            <a:t>Gjennomføre tiltak for å møte kommunenes behov </a:t>
          </a:r>
          <a:endParaRPr lang="en-US" sz="2800" b="1" kern="1200" dirty="0">
            <a:solidFill>
              <a:srgbClr val="00B050"/>
            </a:solidFill>
          </a:endParaRPr>
        </a:p>
      </dsp:txBody>
      <dsp:txXfrm>
        <a:off x="5609522" y="1877998"/>
        <a:ext cx="4315781" cy="1917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42A02-3CCB-44E9-B6B5-1FAF4DB53800}">
      <dsp:nvSpPr>
        <dsp:cNvPr id="0" name=""/>
        <dsp:cNvSpPr/>
      </dsp:nvSpPr>
      <dsp:spPr>
        <a:xfrm>
          <a:off x="564063" y="1554"/>
          <a:ext cx="2917392" cy="1750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b-NO" sz="2300" b="1" i="0" kern="1200" baseline="0"/>
            <a:t>Begrenset økonomi, ressurser og handlingsrom</a:t>
          </a:r>
          <a:endParaRPr lang="en-US" sz="2300" kern="1200"/>
        </a:p>
      </dsp:txBody>
      <dsp:txXfrm>
        <a:off x="564063" y="1554"/>
        <a:ext cx="2917392" cy="1750435"/>
      </dsp:txXfrm>
    </dsp:sp>
    <dsp:sp modelId="{F4A1196E-F0AF-490A-9101-77944AD62495}">
      <dsp:nvSpPr>
        <dsp:cNvPr id="0" name=""/>
        <dsp:cNvSpPr/>
      </dsp:nvSpPr>
      <dsp:spPr>
        <a:xfrm>
          <a:off x="3773195" y="1554"/>
          <a:ext cx="2917392" cy="1750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b-NO" sz="2300" b="1" i="0" kern="1200" baseline="0"/>
            <a:t>Sektorisert statlig styring</a:t>
          </a:r>
          <a:endParaRPr lang="en-US" sz="2300" kern="1200"/>
        </a:p>
      </dsp:txBody>
      <dsp:txXfrm>
        <a:off x="3773195" y="1554"/>
        <a:ext cx="2917392" cy="1750435"/>
      </dsp:txXfrm>
    </dsp:sp>
    <dsp:sp modelId="{EF96C493-8D1A-433F-B785-5CAA81E1E737}">
      <dsp:nvSpPr>
        <dsp:cNvPr id="0" name=""/>
        <dsp:cNvSpPr/>
      </dsp:nvSpPr>
      <dsp:spPr>
        <a:xfrm>
          <a:off x="6982327" y="1554"/>
          <a:ext cx="2917392" cy="1750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b-NO" sz="2300" b="1" i="0" kern="1200" baseline="0"/>
            <a:t>Ulik forståelse av forebyggingsbegrepet på tvers av nivåer og tjenester i kommuner </a:t>
          </a:r>
          <a:endParaRPr lang="en-US" sz="2300" kern="1200"/>
        </a:p>
      </dsp:txBody>
      <dsp:txXfrm>
        <a:off x="6982327" y="1554"/>
        <a:ext cx="2917392" cy="1750435"/>
      </dsp:txXfrm>
    </dsp:sp>
    <dsp:sp modelId="{3DE13E3F-A2D9-4FFC-AE95-150FC6E205D3}">
      <dsp:nvSpPr>
        <dsp:cNvPr id="0" name=""/>
        <dsp:cNvSpPr/>
      </dsp:nvSpPr>
      <dsp:spPr>
        <a:xfrm>
          <a:off x="564063" y="2043729"/>
          <a:ext cx="2917392" cy="1750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b-NO" sz="2300" b="1" i="0" kern="1200" baseline="0"/>
            <a:t>Sektorisert og fragmentert innsats i kommunen</a:t>
          </a:r>
          <a:endParaRPr lang="en-US" sz="2300" kern="1200"/>
        </a:p>
      </dsp:txBody>
      <dsp:txXfrm>
        <a:off x="564063" y="2043729"/>
        <a:ext cx="2917392" cy="1750435"/>
      </dsp:txXfrm>
    </dsp:sp>
    <dsp:sp modelId="{57B3AE60-1FDE-480E-BE3C-681E96032D7E}">
      <dsp:nvSpPr>
        <dsp:cNvPr id="0" name=""/>
        <dsp:cNvSpPr/>
      </dsp:nvSpPr>
      <dsp:spPr>
        <a:xfrm>
          <a:off x="3773195" y="2043729"/>
          <a:ext cx="2917392" cy="1750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b-NO" sz="2300" b="1" i="0" kern="1200" baseline="0"/>
            <a:t>Strukturer for medvirkning fra barn og unge varierer</a:t>
          </a:r>
          <a:endParaRPr lang="en-US" sz="2300" kern="1200"/>
        </a:p>
      </dsp:txBody>
      <dsp:txXfrm>
        <a:off x="3773195" y="2043729"/>
        <a:ext cx="2917392" cy="1750435"/>
      </dsp:txXfrm>
    </dsp:sp>
    <dsp:sp modelId="{BD5E29AA-7E8C-4416-88E2-FD149B2DD38B}">
      <dsp:nvSpPr>
        <dsp:cNvPr id="0" name=""/>
        <dsp:cNvSpPr/>
      </dsp:nvSpPr>
      <dsp:spPr>
        <a:xfrm>
          <a:off x="6982327" y="2043729"/>
          <a:ext cx="2917392" cy="1750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b-NO" sz="2300" b="1" i="0" kern="1200" baseline="0"/>
            <a:t>Fragmenterte kilder til kunnskap og statistikk for kommunene</a:t>
          </a:r>
          <a:endParaRPr lang="en-US" sz="2300" kern="1200"/>
        </a:p>
      </dsp:txBody>
      <dsp:txXfrm>
        <a:off x="6982327" y="2043729"/>
        <a:ext cx="2917392" cy="175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5A69F-630E-4CF5-89C4-A21FFED6FB6A}">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96BD44-74CE-4D8C-B0AD-65395A567959}">
      <dsp:nvSpPr>
        <dsp:cNvPr id="0" name=""/>
        <dsp:cNvSpPr/>
      </dsp:nvSpPr>
      <dsp:spPr>
        <a:xfrm>
          <a:off x="610504" y="416587"/>
          <a:ext cx="7440913"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nb-NO" sz="2500" kern="1200">
              <a:solidFill>
                <a:schemeClr val="tx1"/>
              </a:solidFill>
            </a:rPr>
            <a:t>En tverrsektoriell oppvekstpakke</a:t>
          </a:r>
        </a:p>
      </dsp:txBody>
      <dsp:txXfrm>
        <a:off x="610504" y="416587"/>
        <a:ext cx="7440913" cy="833607"/>
      </dsp:txXfrm>
    </dsp:sp>
    <dsp:sp modelId="{3B2B418A-3822-4D01-B4FF-47A4672E63D9}">
      <dsp:nvSpPr>
        <dsp:cNvPr id="0" name=""/>
        <dsp:cNvSpPr/>
      </dsp:nvSpPr>
      <dsp:spPr>
        <a:xfrm>
          <a:off x="113695" y="308728"/>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E8F67F-9FEF-4107-9295-0E72A540DCA6}">
      <dsp:nvSpPr>
        <dsp:cNvPr id="0" name=""/>
        <dsp:cNvSpPr/>
      </dsp:nvSpPr>
      <dsp:spPr>
        <a:xfrm>
          <a:off x="1088431" y="1667215"/>
          <a:ext cx="6962986"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nb-NO" sz="2500" kern="1200">
              <a:solidFill>
                <a:schemeClr val="tx1"/>
              </a:solidFill>
            </a:rPr>
            <a:t>Utrede strukturer for veiledning og kompetansestøtte til kommunene</a:t>
          </a:r>
        </a:p>
      </dsp:txBody>
      <dsp:txXfrm>
        <a:off x="1088431" y="1667215"/>
        <a:ext cx="6962986" cy="833607"/>
      </dsp:txXfrm>
    </dsp:sp>
    <dsp:sp modelId="{8B108C87-A23E-4963-BD59-5D0270FD4089}">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2A6B18-100B-4026-9963-0EA5AE32F5CD}">
      <dsp:nvSpPr>
        <dsp:cNvPr id="0" name=""/>
        <dsp:cNvSpPr/>
      </dsp:nvSpPr>
      <dsp:spPr>
        <a:xfrm>
          <a:off x="1088431" y="2917843"/>
          <a:ext cx="6962986"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nb-NO" sz="2500" kern="1200">
              <a:solidFill>
                <a:schemeClr val="tx1"/>
              </a:solidFill>
            </a:rPr>
            <a:t>Utrede behov for regelverksendringer </a:t>
          </a:r>
        </a:p>
      </dsp:txBody>
      <dsp:txXfrm>
        <a:off x="1088431" y="2917843"/>
        <a:ext cx="6962986" cy="833607"/>
      </dsp:txXfrm>
    </dsp:sp>
    <dsp:sp modelId="{0A52032E-458B-4390-8324-6D013A5B2E11}">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F79F61-BFD0-435B-ADA9-F4E5FDD1684B}">
      <dsp:nvSpPr>
        <dsp:cNvPr id="0" name=""/>
        <dsp:cNvSpPr/>
      </dsp:nvSpPr>
      <dsp:spPr>
        <a:xfrm>
          <a:off x="610504" y="4168472"/>
          <a:ext cx="7440913"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nb-NO" sz="2500" kern="1200">
              <a:solidFill>
                <a:schemeClr val="tx1"/>
              </a:solidFill>
            </a:rPr>
            <a:t>Utrede mer stabil finansiering av kommunens arbeid på oppvekstområdet</a:t>
          </a:r>
          <a:endParaRPr lang="en-US" sz="2500" kern="1200">
            <a:solidFill>
              <a:schemeClr val="tx1"/>
            </a:solidFill>
          </a:endParaRPr>
        </a:p>
      </dsp:txBody>
      <dsp:txXfrm>
        <a:off x="610504" y="4168472"/>
        <a:ext cx="7440913" cy="833607"/>
      </dsp:txXfrm>
    </dsp:sp>
    <dsp:sp modelId="{B33B32A4-6EF0-453A-866A-0892AA028D92}">
      <dsp:nvSpPr>
        <dsp:cNvPr id="0" name=""/>
        <dsp:cNvSpPr/>
      </dsp:nvSpPr>
      <dsp:spPr>
        <a:xfrm>
          <a:off x="89500" y="4064271"/>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7911E-1F66-4E57-80C7-E87792B31DEE}" type="datetimeFigureOut">
              <a:rPr lang="nb-NO" smtClean="0"/>
              <a:t>20.10.2025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46053-49BF-4147-AB08-31A17E1A62A6}" type="slidenum">
              <a:rPr lang="nb-NO" smtClean="0"/>
              <a:t>‹#›</a:t>
            </a:fld>
            <a:endParaRPr lang="nb-NO"/>
          </a:p>
        </p:txBody>
      </p:sp>
    </p:spTree>
    <p:extLst>
      <p:ext uri="{BB962C8B-B14F-4D97-AF65-F5344CB8AC3E}">
        <p14:creationId xmlns:p14="http://schemas.microsoft.com/office/powerpoint/2010/main" val="1981737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6E05D-B2D9-27B9-164E-6835153DE4D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94B1786-63EB-0CA7-7473-CBA4FF413F3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A8F1DD1-823D-58ED-7616-08E0DC9A7C8C}"/>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7C6AFF53-DB20-3FA1-B63A-D0AFCA45DB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F2583-61A8-417A-A5D5-F76910D02A27}"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09757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I kartleggingen av kunnskapsgrunnlaget, har derfor sett på helheten i kommunenes ansvar for forebygging og gode </a:t>
            </a:r>
            <a:r>
              <a:rPr lang="nb-NO" sz="1200" kern="100" dirty="0" err="1">
                <a:effectLst/>
                <a:latin typeface="Calibri" panose="020F0502020204030204" pitchFamily="34" charset="0"/>
                <a:ea typeface="Calibri" panose="020F0502020204030204" pitchFamily="34" charset="0"/>
                <a:cs typeface="Times New Roman" panose="02020603050405020304" pitchFamily="18" charset="0"/>
              </a:rPr>
              <a:t>oppvekstvilkår</a:t>
            </a: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 .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Hvilke bestemmelser, samlet sett, bidrar til å gi en oversikt over kommunens helhetlige ansvar for å bidra til at </a:t>
            </a:r>
            <a:r>
              <a:rPr lang="nb-NO" sz="1200" dirty="0">
                <a:effectLst/>
              </a:rPr>
              <a:t>barn og unge har gode oppvekstsvilkår?</a:t>
            </a:r>
            <a:r>
              <a:rPr lang="nb-NO" sz="1200" dirty="0"/>
              <a:t> </a:t>
            </a:r>
          </a:p>
          <a:p>
            <a:endParaRPr lang="nb-NO" dirty="0"/>
          </a:p>
        </p:txBody>
      </p:sp>
      <p:sp>
        <p:nvSpPr>
          <p:cNvPr id="4" name="Plassholder for lysbildenummer 3"/>
          <p:cNvSpPr>
            <a:spLocks noGrp="1"/>
          </p:cNvSpPr>
          <p:nvPr>
            <p:ph type="sldNum" sz="quarter" idx="5"/>
          </p:nvPr>
        </p:nvSpPr>
        <p:spPr/>
        <p:txBody>
          <a:bodyPr/>
          <a:lstStyle/>
          <a:p>
            <a:fld id="{089F2583-61A8-417A-A5D5-F76910D02A27}" type="slidenum">
              <a:rPr lang="nb-NO" smtClean="0"/>
              <a:t>10</a:t>
            </a:fld>
            <a:endParaRPr lang="nb-NO"/>
          </a:p>
        </p:txBody>
      </p:sp>
    </p:spTree>
    <p:extLst>
      <p:ext uri="{BB962C8B-B14F-4D97-AF65-F5344CB8AC3E}">
        <p14:creationId xmlns:p14="http://schemas.microsoft.com/office/powerpoint/2010/main" val="1689262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Åshild: </a:t>
            </a:r>
          </a:p>
          <a:p>
            <a:r>
              <a:rPr lang="nb-NO" sz="1200" kern="1200" dirty="0">
                <a:solidFill>
                  <a:schemeClr val="tx1"/>
                </a:solidFill>
                <a:effectLst/>
                <a:latin typeface="+mn-lt"/>
                <a:ea typeface="+mn-ea"/>
                <a:cs typeface="+mn-cs"/>
              </a:rPr>
              <a:t>-I denne oversikten har vi forsøkt å samle alle lovene som er med på å ramme inn kommunens forebyggende ansvar. </a:t>
            </a:r>
          </a:p>
          <a:p>
            <a:r>
              <a:rPr lang="nb-NO" sz="1200" kern="1200" dirty="0">
                <a:solidFill>
                  <a:schemeClr val="tx1"/>
                </a:solidFill>
                <a:effectLst/>
                <a:latin typeface="+mn-lt"/>
                <a:ea typeface="+mn-ea"/>
                <a:cs typeface="+mn-cs"/>
              </a:rPr>
              <a:t>-Og det som blir tydelig her er at noe ansvar er lagt til kommunen gjennom en bestemt tjeneste, som ansvaret i skole, helse og barnevern, som er illustrert i de grønne feltene på tvers helt nederst her. </a:t>
            </a:r>
          </a:p>
          <a:p>
            <a:r>
              <a:rPr lang="nb-NO" sz="1200" kern="1200" dirty="0">
                <a:solidFill>
                  <a:schemeClr val="tx1"/>
                </a:solidFill>
                <a:effectLst/>
                <a:latin typeface="+mn-lt"/>
                <a:ea typeface="+mn-ea"/>
                <a:cs typeface="+mn-cs"/>
              </a:rPr>
              <a:t>-Mens andre deler av ansvaret kun er bestemt lagt til kommunen, som selv kan velge hvordan de vil oppfylle ansvaret sitt på tvers av sektorer og tjenester, dette er da illustrert i feltene som ligger over. Så for å komme frem til dette har vi måttet samarbeid tett med juristene i de andre direktoratene. </a:t>
            </a:r>
          </a:p>
          <a:p>
            <a:r>
              <a:rPr lang="nb-NO" sz="1200" kern="1200" dirty="0">
                <a:solidFill>
                  <a:schemeClr val="tx1"/>
                </a:solidFill>
                <a:effectLst/>
                <a:latin typeface="+mn-lt"/>
                <a:ea typeface="+mn-ea"/>
                <a:cs typeface="+mn-cs"/>
              </a:rPr>
              <a:t>-Og som om dere delvis kan se bare av oversikten her, så er kommunens forebyggende ansvar i dag er fragmentert forankret og delvis overlappende. </a:t>
            </a:r>
          </a:p>
          <a:p>
            <a:r>
              <a:rPr lang="nb-NO" sz="1200" kern="1200" dirty="0">
                <a:solidFill>
                  <a:schemeClr val="tx1"/>
                </a:solidFill>
                <a:effectLst/>
                <a:latin typeface="+mn-lt"/>
                <a:ea typeface="+mn-ea"/>
                <a:cs typeface="+mn-cs"/>
              </a:rPr>
              <a:t>-Gjennom dialog med kommunene kommer det også frem at ulike aktører har ulik forståelse av hva som er kommunens forebyggende ansvar, og at forståelsen gjerne er preget av den sektoren man selv har tilhørighet til.</a:t>
            </a:r>
          </a:p>
          <a:p>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Irene :</a:t>
            </a:r>
            <a:r>
              <a:rPr lang="nb-NO" sz="1200" kern="1200" dirty="0">
                <a:solidFill>
                  <a:schemeClr val="tx1"/>
                </a:solidFill>
                <a:effectLst/>
                <a:latin typeface="+mn-lt"/>
                <a:ea typeface="+mn-ea"/>
                <a:cs typeface="+mn-cs"/>
              </a:rPr>
              <a:t> Et eksempel på det er barnevernsloven § 15-1, som gjelder kommunens ansvar for å forbygge atferdsvansker og omsorgssvikt hvor det står i bestemmelsen at kommunen skal lage en plan for dette arbeidet. Dette er da altså en plikt som ligger på det blå feltet, plikter som gjelder for kommunen og ikke for barnevernstjenesten. Det at denne plikten retter seg bare mot et problemutfall, å forebygge omsorgssvikt og atferdsvansker, og at den  i tillegg er plassert i en sektorlov,  gjør at det kan være  vanskelig for kommune å ivareta helheten og se den i sammenheng med andre tiltak og øvrig planarbeid.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at vil har laget en slik samlet oversikt over alle lovene som er med på å ramme inn kommunens forebyggende ansvar, har vi fått tilbakemeldinger på at har vært til god hjelp for kommunene. </a:t>
            </a: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46053-49BF-4147-AB08-31A17E1A62A6}"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807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dirty="0">
              <a:effectLst/>
              <a:latin typeface="Calibri" panose="020F050202020403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Calibri" panose="020F0502020204030204"/>
                <a:ea typeface="+mn-ea"/>
                <a:cs typeface="+mn-cs"/>
              </a:rPr>
              <a:t>Samfunnsmål: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Alle barn og unge har gode </a:t>
            </a:r>
            <a:r>
              <a:rPr kumimoji="0" lang="nb-NO" sz="1200" b="0" i="0" u="none" strike="noStrike" kern="100" cap="none" spc="0" normalizeH="0" baseline="0" noProof="0" dirty="0" err="1">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oppvekstvilkår</a:t>
            </a:r>
            <a:r>
              <a:rPr kumimoji="0" lang="nb-NO" sz="12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Effektmål: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kumimoji="0" lang="nb-NO" sz="12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Kommunene jobber systematisk og helhetlig med å bygge gode </a:t>
            </a:r>
            <a:r>
              <a:rPr kumimoji="0" lang="nb-NO" sz="1200" b="0" i="0" u="none" strike="noStrike" kern="100" cap="none" spc="0" normalizeH="0" baseline="0" noProof="0" dirty="0" err="1">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oppvekstvilkår</a:t>
            </a:r>
            <a:r>
              <a:rPr kumimoji="0" lang="nb-NO" sz="12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endParaRPr kumimoji="0" lang="nb-NO"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kumimoji="0" lang="nb-NO" sz="12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Statens virkemidler (pedagogiske, økonomiske, juridiske) gir kommunene god støtte, handlingsrom og rammer i arbeidet med å bygge gode </a:t>
            </a:r>
            <a:r>
              <a:rPr kumimoji="0" lang="nb-NO" sz="1200" b="0" i="0" u="none" strike="noStrike" kern="100" cap="none" spc="0" normalizeH="0" baseline="0" noProof="0" dirty="0" err="1">
                <a:ln>
                  <a:noFill/>
                </a:ln>
                <a:solidFill>
                  <a:prstClr val="black"/>
                </a:solidFill>
                <a:effectLst/>
                <a:uLnTx/>
                <a:uFillTx/>
                <a:latin typeface="Calibri" panose="020F0502020204030204" pitchFamily="34" charset="0"/>
                <a:ea typeface="Aptos" panose="020B0004020202020204" pitchFamily="34" charset="0"/>
                <a:cs typeface="+mn-cs"/>
              </a:rPr>
              <a:t>oppvekstvilkår</a:t>
            </a:r>
            <a:r>
              <a:rPr kumimoji="0" lang="nb-NO" sz="1200" b="0" i="0" u="none" strike="noStrike" kern="1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mn-cs"/>
              </a:rPr>
              <a:t>.</a:t>
            </a:r>
            <a:endParaRPr kumimoji="0" lang="nb-NO"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nb-NO" sz="1200" dirty="0">
              <a:effectLst/>
              <a:latin typeface="Calibri" panose="020F050202020403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nb-NO" sz="1200" dirty="0">
                <a:effectLst/>
                <a:latin typeface="Times New Roman" panose="02020603050405020304" pitchFamily="18" charset="0"/>
                <a:ea typeface="Times New Roman" panose="02020603050405020304" pitchFamily="18" charset="0"/>
              </a:rPr>
            </a:br>
            <a:r>
              <a:rPr lang="nb-NO" sz="1200" dirty="0">
                <a:effectLst/>
                <a:latin typeface="Times New Roman" panose="02020603050405020304" pitchFamily="18" charset="0"/>
                <a:ea typeface="Times New Roman" panose="02020603050405020304" pitchFamily="18" charset="0"/>
              </a:rPr>
              <a:t>For å spole litt tilbake: </a:t>
            </a:r>
            <a:r>
              <a:rPr lang="nb-NO" sz="1200" dirty="0">
                <a:effectLst/>
                <a:latin typeface="Calibri" panose="020F0502020204030204" pitchFamily="34" charset="0"/>
                <a:ea typeface="Times New Roman" panose="02020603050405020304" pitchFamily="18" charset="0"/>
                <a:cs typeface="Arial" panose="020B0604020202020204" pitchFamily="34" charset="0"/>
              </a:rPr>
              <a:t>Formålet med oppdraget, slik KUBU har formulert det, er å utarbeide veiledning eller annen faglig kompetansestøtte til kommunene om deres forebyggende ansvar innen oppvekstområdet, for å sikre god kvalitet i tilbudet. Samtidig gir kunnskapsgrunnlaget som vi har vist her. klare indikasjoner på at utfordringene ikke alene kan løses av veiledning eller annen faglig kompetansestøtte. Samarbeidende etater har lagt hele kunnskapsgrunnlaget til grunn i arbeidet og ser på flere typer tiltak som vil kunne møte kommunens utfordringer. Det er også behov for å ta tak i </a:t>
            </a:r>
            <a:r>
              <a:rPr lang="nb-NO" sz="1200" dirty="0" err="1">
                <a:effectLst/>
                <a:latin typeface="Calibri" panose="020F0502020204030204" pitchFamily="34" charset="0"/>
                <a:ea typeface="Times New Roman" panose="02020603050405020304" pitchFamily="18" charset="0"/>
                <a:cs typeface="Arial" panose="020B0604020202020204" pitchFamily="34" charset="0"/>
              </a:rPr>
              <a:t>rotårsakene</a:t>
            </a:r>
            <a:r>
              <a:rPr lang="nb-NO" sz="1200" dirty="0">
                <a:effectLst/>
                <a:latin typeface="Calibri" panose="020F0502020204030204" pitchFamily="34" charset="0"/>
                <a:ea typeface="Times New Roman" panose="02020603050405020304" pitchFamily="18" charset="0"/>
                <a:cs typeface="Arial" panose="020B0604020202020204" pitchFamily="34" charset="0"/>
              </a:rPr>
              <a:t> til utfordringene kommunene opplever</a:t>
            </a:r>
            <a:endParaRPr lang="nb-NO" dirty="0"/>
          </a:p>
          <a:p>
            <a:endParaRPr lang="nb-NO" sz="1200" dirty="0">
              <a:effectLst/>
              <a:latin typeface="Times New Roman" panose="02020603050405020304" pitchFamily="18" charset="0"/>
              <a:ea typeface="Times New Roman" panose="02020603050405020304" pitchFamily="18" charset="0"/>
            </a:endParaRP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54246053-49BF-4147-AB08-31A17E1A62A6}" type="slidenum">
              <a:rPr lang="nb-NO" smtClean="0"/>
              <a:t>12</a:t>
            </a:fld>
            <a:endParaRPr lang="nb-NO"/>
          </a:p>
        </p:txBody>
      </p:sp>
    </p:spTree>
    <p:extLst>
      <p:ext uri="{BB962C8B-B14F-4D97-AF65-F5344CB8AC3E}">
        <p14:creationId xmlns:p14="http://schemas.microsoft.com/office/powerpoint/2010/main" val="1537279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Som vi allerede har hintet om, er det ikke kun veiledning til kommunene vi jobber videre med og skal levere til departementene. Vi har tenkt større og kommet frem til en pakke med hele 4 tiltak som vi håper vil bidra til å løse kommunenes utfordringer og forenkle kommunens arbeid på både kort og lang sikt – samlet og hver for seg. </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Oppvekstpakka: </a:t>
            </a:r>
            <a:r>
              <a:rPr lang="nb-NO" sz="1200" kern="1200" dirty="0">
                <a:solidFill>
                  <a:schemeClr val="tx1"/>
                </a:solidFill>
                <a:effectLst/>
                <a:latin typeface="+mn-lt"/>
                <a:ea typeface="+mn-ea"/>
                <a:cs typeface="+mn-cs"/>
              </a:rPr>
              <a:t>Det tiltaket som i størst grad svarer ut det opprinnelige oppdraget er at vi skal lage en felles oppvekstpakke. Tiltaket tar utgangspunkt i vår helhetlig forståelse av forebygging og forebyggingsstjerna vi akkurat har presentert. Og har som mål å gi kommunene et godt utgangspunkt for det helhetlige arbeidet, med oversikt over lovverket, veiledning og forskning om hva som styrker barns oppvekstsvilkår. </a:t>
            </a:r>
          </a:p>
          <a:p>
            <a:endParaRPr lang="nb-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Som nevnt har vi også sett på en del tiltak som vi håper vil ta tak i </a:t>
            </a:r>
            <a:r>
              <a:rPr lang="nb-NO" sz="1200" kern="1200" dirty="0" err="1">
                <a:solidFill>
                  <a:schemeClr val="tx1"/>
                </a:solidFill>
                <a:effectLst/>
                <a:latin typeface="+mn-lt"/>
                <a:ea typeface="+mn-ea"/>
                <a:cs typeface="+mn-cs"/>
              </a:rPr>
              <a:t>rotårsakene</a:t>
            </a:r>
            <a:r>
              <a:rPr lang="nb-NO" sz="1200" kern="1200" dirty="0">
                <a:solidFill>
                  <a:schemeClr val="tx1"/>
                </a:solidFill>
                <a:effectLst/>
                <a:latin typeface="+mn-lt"/>
                <a:ea typeface="+mn-ea"/>
                <a:cs typeface="+mn-cs"/>
              </a:rPr>
              <a:t>, som vi kunne gi effekt på lengre sikt og skal derfor også: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Utrede strukturer for </a:t>
            </a:r>
            <a:r>
              <a:rPr lang="nb-NO" sz="1200" kern="1200" dirty="0" err="1">
                <a:solidFill>
                  <a:schemeClr val="tx1"/>
                </a:solidFill>
                <a:effectLst/>
                <a:latin typeface="+mn-lt"/>
                <a:ea typeface="+mn-ea"/>
                <a:cs typeface="+mn-cs"/>
              </a:rPr>
              <a:t>hveiledning</a:t>
            </a:r>
            <a:r>
              <a:rPr lang="nb-NO" sz="1200" kern="1200" dirty="0">
                <a:solidFill>
                  <a:schemeClr val="tx1"/>
                </a:solidFill>
                <a:effectLst/>
                <a:latin typeface="+mn-lt"/>
                <a:ea typeface="+mn-ea"/>
                <a:cs typeface="+mn-cs"/>
              </a:rPr>
              <a:t> og kompetansestøtte til kommunene: hvem støtter kommuner i det forebyggende arbeidet, og hvordan vi kan koordinere dette bedre på tvers av sektorer? </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Utrede behov for regelverksendringer: </a:t>
            </a:r>
            <a:r>
              <a:rPr lang="nb-NO" sz="1200" kern="1200" dirty="0">
                <a:solidFill>
                  <a:schemeClr val="tx1"/>
                </a:solidFill>
                <a:effectLst/>
                <a:latin typeface="+mn-lt"/>
                <a:ea typeface="+mn-ea"/>
                <a:cs typeface="+mn-cs"/>
              </a:rPr>
              <a:t>Vi skal se på behovet for å rydde i lovverket og vurdere behovet for å tydeliggjøre kommunens ansvar på en enklere måte. Det </a:t>
            </a:r>
          </a:p>
          <a:p>
            <a:endParaRPr lang="nb-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Og vi skal se på hva som kan gi kommunene mer </a:t>
            </a:r>
            <a:r>
              <a:rPr lang="nb-NO" sz="1200" b="1" kern="1200" dirty="0">
                <a:solidFill>
                  <a:schemeClr val="tx1"/>
                </a:solidFill>
                <a:effectLst/>
                <a:latin typeface="+mn-lt"/>
                <a:ea typeface="+mn-ea"/>
                <a:cs typeface="+mn-cs"/>
              </a:rPr>
              <a:t>stabil finansiering</a:t>
            </a:r>
            <a:r>
              <a:rPr lang="nb-NO" sz="1200" kern="1200" dirty="0">
                <a:solidFill>
                  <a:schemeClr val="tx1"/>
                </a:solidFill>
                <a:effectLst/>
                <a:latin typeface="+mn-lt"/>
                <a:ea typeface="+mn-ea"/>
                <a:cs typeface="+mn-cs"/>
              </a:rPr>
              <a:t> på, og med det </a:t>
            </a:r>
            <a:r>
              <a:rPr lang="nb-NO" sz="1200" b="1" kern="1200" dirty="0">
                <a:solidFill>
                  <a:schemeClr val="tx1"/>
                </a:solidFill>
                <a:effectLst/>
                <a:latin typeface="+mn-lt"/>
                <a:ea typeface="+mn-ea"/>
                <a:cs typeface="+mn-cs"/>
              </a:rPr>
              <a:t>legge til rette for langsiktige innsatser i kommunens arbeid</a:t>
            </a:r>
            <a:r>
              <a:rPr lang="nb-NO" sz="1200" kern="1200" dirty="0">
                <a:solidFill>
                  <a:schemeClr val="tx1"/>
                </a:solidFill>
                <a:effectLst/>
                <a:latin typeface="+mn-lt"/>
                <a:ea typeface="+mn-ea"/>
                <a:cs typeface="+mn-cs"/>
              </a:rPr>
              <a:t> med å bygge gode </a:t>
            </a:r>
            <a:r>
              <a:rPr lang="nb-NO" sz="1200" kern="1200" dirty="0" err="1">
                <a:solidFill>
                  <a:schemeClr val="tx1"/>
                </a:solidFill>
                <a:effectLst/>
                <a:latin typeface="+mn-lt"/>
                <a:ea typeface="+mn-ea"/>
                <a:cs typeface="+mn-cs"/>
              </a:rPr>
              <a:t>oppvekstvilkår</a:t>
            </a:r>
            <a:r>
              <a:rPr lang="nb-NO" sz="1200" kern="1200" dirty="0">
                <a:solidFill>
                  <a:schemeClr val="tx1"/>
                </a:solidFill>
                <a:effectLst/>
                <a:latin typeface="+mn-lt"/>
                <a:ea typeface="+mn-ea"/>
                <a:cs typeface="+mn-cs"/>
              </a:rPr>
              <a:t>. (Si noe om programfinansiering i statsbudsjettet)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Times New Roman" panose="02020603050405020304" pitchFamily="18" charset="0"/>
              <a:ea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2A4DAF-98AE-4BB7-9DCB-4F1F22EAD0A3}"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101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Metodikk – retningslinjemetodikk elementer - </a:t>
            </a:r>
          </a:p>
          <a:p>
            <a:endParaRPr lang="nb-NO" dirty="0"/>
          </a:p>
          <a:p>
            <a:endParaRPr lang="nb-NO" dirty="0"/>
          </a:p>
          <a:p>
            <a:r>
              <a:rPr lang="nb-NO" dirty="0"/>
              <a:t>Kunnskapsbasert</a:t>
            </a:r>
          </a:p>
          <a:p>
            <a:r>
              <a:rPr lang="nb-NO" dirty="0"/>
              <a:t>Gjennomsiktighet</a:t>
            </a:r>
          </a:p>
          <a:p>
            <a:r>
              <a:rPr lang="nb-NO" dirty="0"/>
              <a:t>Bruk av «ekspertgruppe» kommuner og direktoratene i fellesskap diskutere og ta stilling til det som kommer fram i deres oppsummering</a:t>
            </a:r>
          </a:p>
        </p:txBody>
      </p:sp>
      <p:sp>
        <p:nvSpPr>
          <p:cNvPr id="4" name="Plassholder for lysbildenummer 3"/>
          <p:cNvSpPr>
            <a:spLocks noGrp="1"/>
          </p:cNvSpPr>
          <p:nvPr>
            <p:ph type="sldNum" sz="quarter" idx="5"/>
          </p:nvPr>
        </p:nvSpPr>
        <p:spPr/>
        <p:txBody>
          <a:bodyPr/>
          <a:lstStyle/>
          <a:p>
            <a:fld id="{54246053-49BF-4147-AB08-31A17E1A62A6}" type="slidenum">
              <a:rPr lang="nb-NO" smtClean="0"/>
              <a:t>14</a:t>
            </a:fld>
            <a:endParaRPr lang="nb-NO"/>
          </a:p>
        </p:txBody>
      </p:sp>
    </p:spTree>
    <p:extLst>
      <p:ext uri="{BB962C8B-B14F-4D97-AF65-F5344CB8AC3E}">
        <p14:creationId xmlns:p14="http://schemas.microsoft.com/office/powerpoint/2010/main" val="201804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en kjent utfordring at innsatser rettet mot barn, unge og deres familier ikke er godt nok koordinert på tvers av sektorer – hverken nasjonalt eller lokalt, og at barn og unge som trenger hjelp fra flere offentlige instanser, ikke alltid får et tilbud som dekker deres behov. Disse utfordringene har vært kjent i mange år og er godt dokumentert. </a:t>
            </a:r>
          </a:p>
          <a:p>
            <a:endParaRPr lang="nb-NO" dirty="0"/>
          </a:p>
          <a:p>
            <a:r>
              <a:rPr lang="nb-NO" dirty="0"/>
              <a:t>I 2021 ble det etablert en kjernegruppe for utsatte barn og unge (KUBU) med 7 departementer som har gått sammen om å koordinere innsatser og virkemidler overfor barn og unge (og kommuner) på tvers av sektorer på nasjonalt nivå.  Under  denne kjernegruppen, ble det i 2022 etablert et etatssamarbeid  for utsatte barn og unge som består av 13 ulike statlige etater som skal støtte opp under departementenes kjernegruppe, og sammen skal jobbe for å gjøre noe med disse utfordringene. </a:t>
            </a:r>
          </a:p>
          <a:p>
            <a:endParaRPr lang="nb-NO" dirty="0"/>
          </a:p>
          <a:p>
            <a:r>
              <a:rPr lang="nb-NO" dirty="0"/>
              <a:t>Bufdir leder etatssamarbeidet. </a:t>
            </a:r>
          </a:p>
          <a:p>
            <a:endParaRPr lang="nb-NO" dirty="0"/>
          </a:p>
          <a:p>
            <a:r>
              <a:rPr lang="nb-NO" dirty="0"/>
              <a:t>Gjennom styrket tverrsektorielt samarbeid og nye måter å jobbe sammen på, skal etatssamarbeidet bidra til at staten samordner sine innsatser overfor kommuner og statlige tjenester. Staten skal fremstå mer samlet, blant annet ved at virkemidler, veiledning og føringer samordnes. Dette skal tilrettelegge for at kommunene skal kunne tilby samordnede tjenester og gode lag rundt barn og unge. </a:t>
            </a:r>
          </a:p>
          <a:p>
            <a:endParaRPr lang="nb-NO" dirty="0"/>
          </a:p>
          <a:p>
            <a:r>
              <a:rPr lang="nb-NO" dirty="0"/>
              <a:t>Etatssamarbeidet samarbeidet med sentrale aktører som KS og Statsforvalter. </a:t>
            </a:r>
          </a:p>
          <a:p>
            <a:br>
              <a:rPr lang="nb-NO" dirty="0"/>
            </a:br>
            <a:r>
              <a:rPr lang="nb-NO" dirty="0"/>
              <a:t>Etatssamarbeidet mottar en rekke tverrsektorielle oppdrag på vegne av departementenes kjernegruppe for utsatte barn og unge (KUBU). Her ser dere noen eksempler. Noen eksempler på hva oppdragene dreier seg om, er: veiledning om kommunenes forebyggende ansvar på oppvekstfeltet, identifisering av tiltak for å redusere bekymringsfullt skolefravær og lage nasjonale faglige råd, og utarbeidelse av felles praksis- og kompetanseutvikling.</a:t>
            </a:r>
          </a:p>
          <a:p>
            <a:endParaRPr lang="nb-NO" dirty="0"/>
          </a:p>
          <a:p>
            <a:r>
              <a:rPr lang="nb-NO" sz="1200" b="1" kern="1200" dirty="0">
                <a:solidFill>
                  <a:schemeClr val="tx1"/>
                </a:solidFill>
                <a:effectLst/>
                <a:latin typeface="+mn-lt"/>
                <a:ea typeface="+mn-ea"/>
                <a:cs typeface="+mn-cs"/>
              </a:rPr>
              <a:t>Vi skal presentere kunnskapsgrunnlaget og tiltak fra oppdraget om kommunens forebyggende ansvar på oppvekstfeltet. </a:t>
            </a:r>
            <a:endParaRPr lang="nb-NO" sz="1200" kern="1200" dirty="0">
              <a:solidFill>
                <a:schemeClr val="tx1"/>
              </a:solidFill>
              <a:effectLst/>
              <a:latin typeface="+mn-lt"/>
              <a:ea typeface="+mn-ea"/>
              <a:cs typeface="+mn-cs"/>
            </a:endParaRPr>
          </a:p>
          <a:p>
            <a:endParaRPr lang="nb-NO"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F2583-61A8-417A-A5D5-F76910D02A27}"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231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Oppdraget som Bufdir fikk sammen med flere andre direktorater, var å utarbeide veiledning om kommunens forebyggende ansvar innen oppvekstområdet. Vi har kalt dette for forebyggingsoppdraget. (</a:t>
            </a:r>
            <a:r>
              <a:rPr lang="nb-NO" sz="1200" b="1" kern="1200" dirty="0">
                <a:solidFill>
                  <a:schemeClr val="tx1"/>
                </a:solidFill>
                <a:effectLst/>
                <a:latin typeface="+mn-lt"/>
                <a:ea typeface="+mn-ea"/>
                <a:cs typeface="+mn-cs"/>
              </a:rPr>
              <a:t>klikk)</a:t>
            </a:r>
          </a:p>
          <a:p>
            <a:endParaRPr lang="nb-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Vi gikk tidlig gikk i dialog med kommuner, statsforvaltere, fylkeskommuner og en rekke organisasjoner for å undersøke hva som var kommunenes veiledningsbehov.</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Og ganske fort så måtte vi stille oss det viktige spørsmålet,(</a:t>
            </a:r>
            <a:r>
              <a:rPr lang="nb-NO" sz="1200" b="1" kern="1200" dirty="0">
                <a:solidFill>
                  <a:schemeClr val="tx1"/>
                </a:solidFill>
                <a:effectLst/>
                <a:latin typeface="+mn-lt"/>
                <a:ea typeface="+mn-ea"/>
                <a:cs typeface="+mn-cs"/>
              </a:rPr>
              <a:t>klikk</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«Kan veiledning alene løse kommunenes utfordringer?»</a:t>
            </a:r>
            <a:r>
              <a:rPr lang="nb-NO" sz="1200" kern="1200" dirty="0">
                <a:solidFill>
                  <a:schemeClr val="tx1"/>
                </a:solidFill>
                <a:effectLst/>
                <a:latin typeface="+mn-lt"/>
                <a:ea typeface="+mn-ea"/>
                <a:cs typeface="+mn-cs"/>
              </a:rPr>
              <a:t> Det var vi ikke helt sikre på. Alle direktoratene ble derfor enige om at vi ville ta kommunens utfordringer på alvor.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Vi brukte handlingsrommet vårt som direktorater og utfordret departementene som hoppet rett på en løsning, og bestemte oss for å ta et skritt tilbake og sjekke ut hva som</a:t>
            </a:r>
            <a:r>
              <a:rPr lang="nb-NO" sz="1200" i="1" kern="1200" dirty="0">
                <a:solidFill>
                  <a:schemeClr val="tx1"/>
                </a:solidFill>
                <a:effectLst/>
                <a:latin typeface="+mn-lt"/>
                <a:ea typeface="+mn-ea"/>
                <a:cs typeface="+mn-cs"/>
              </a:rPr>
              <a:t> egentlig</a:t>
            </a:r>
            <a:r>
              <a:rPr lang="nb-NO" sz="1200" kern="1200" dirty="0">
                <a:solidFill>
                  <a:schemeClr val="tx1"/>
                </a:solidFill>
                <a:effectLst/>
                <a:latin typeface="+mn-lt"/>
                <a:ea typeface="+mn-ea"/>
                <a:cs typeface="+mn-cs"/>
              </a:rPr>
              <a:t> er utfordringene i kommunene, og hva de trenger for å jobbe godt med forebygging blant barn og unge. </a:t>
            </a:r>
            <a:r>
              <a:rPr lang="nb-NO" sz="1200" dirty="0">
                <a:effectLst/>
                <a:latin typeface="Calibri" panose="020F0502020204030204" pitchFamily="34" charset="0"/>
                <a:ea typeface="Times New Roman" panose="02020603050405020304" pitchFamily="18" charset="0"/>
                <a:cs typeface="Arial" panose="020B0604020202020204" pitchFamily="34" charset="0"/>
              </a:rPr>
              <a:t>Hvordan kan vi ta tak i </a:t>
            </a:r>
            <a:r>
              <a:rPr lang="nb-NO" sz="1200" dirty="0" err="1">
                <a:effectLst/>
                <a:latin typeface="Calibri" panose="020F0502020204030204" pitchFamily="34" charset="0"/>
                <a:ea typeface="Times New Roman" panose="02020603050405020304" pitchFamily="18" charset="0"/>
                <a:cs typeface="Arial" panose="020B0604020202020204" pitchFamily="34" charset="0"/>
              </a:rPr>
              <a:t>rotårsakene</a:t>
            </a:r>
            <a:r>
              <a:rPr lang="nb-NO" sz="1200" dirty="0">
                <a:effectLst/>
                <a:latin typeface="Calibri" panose="020F0502020204030204" pitchFamily="34" charset="0"/>
                <a:ea typeface="Times New Roman" panose="02020603050405020304" pitchFamily="18" charset="0"/>
                <a:cs typeface="Arial" panose="020B0604020202020204" pitchFamily="34" charset="0"/>
              </a:rPr>
              <a:t> til utfordringene kommunene opplever?</a:t>
            </a:r>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F2583-61A8-417A-A5D5-F76910D02A27}"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351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00" b="1" dirty="0">
                <a:effectLst/>
                <a:latin typeface="Aptos" panose="020B0004020202020204" pitchFamily="34" charset="0"/>
                <a:ea typeface="Aptos" panose="020B0004020202020204" pitchFamily="34" charset="0"/>
                <a:cs typeface="Times New Roman" panose="02020603050405020304" pitchFamily="18" charset="0"/>
              </a:rPr>
              <a:t>Hvordan løser vi oppdraget?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0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dirty="0">
                <a:effectLst/>
                <a:latin typeface="Aptos" panose="020B0004020202020204" pitchFamily="34" charset="0"/>
                <a:ea typeface="Aptos" panose="020B0004020202020204" pitchFamily="34" charset="0"/>
                <a:cs typeface="Times New Roman" panose="02020603050405020304" pitchFamily="18" charset="0"/>
              </a:rPr>
              <a:t>Vi startet med å stille det </a:t>
            </a:r>
            <a:r>
              <a:rPr lang="nb-NO" sz="1000" b="1" dirty="0">
                <a:effectLst/>
                <a:latin typeface="Aptos" panose="020B0004020202020204" pitchFamily="34" charset="0"/>
                <a:ea typeface="Aptos" panose="020B0004020202020204" pitchFamily="34" charset="0"/>
                <a:cs typeface="Times New Roman" panose="02020603050405020304" pitchFamily="18" charset="0"/>
              </a:rPr>
              <a:t>viktige spørsmålet: Hvilke utfordringer har kommunen i det forebyggende arbeidet, og hva trenger de fra statlige myndigheter?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Aptos" panose="020B0004020202020204" pitchFamily="34" charset="0"/>
                <a:ea typeface="Aptos" panose="020B0004020202020204" pitchFamily="34" charset="0"/>
                <a:cs typeface="Times New Roman" panose="02020603050405020304" pitchFamily="18" charset="0"/>
              </a:rPr>
              <a:t>For å få svar på det, har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effectLst/>
                <a:latin typeface="Aptos" panose="020B0004020202020204" pitchFamily="34" charset="0"/>
                <a:ea typeface="Aptos" panose="020B0004020202020204" pitchFamily="34" charset="0"/>
                <a:cs typeface="Times New Roman" panose="02020603050405020304" pitchFamily="18" charset="0"/>
              </a:rPr>
              <a:t>Sammenstilt og innhentet kunnskap om kommunenes utfordringer g behov innen forebyggingsarbeidet. Som grunnlag for det har vi sett til: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effectLst/>
                <a:latin typeface="Aptos" panose="020B0004020202020204" pitchFamily="34" charset="0"/>
                <a:ea typeface="Aptos" panose="020B0004020202020204" pitchFamily="34" charset="0"/>
                <a:cs typeface="Times New Roman" panose="02020603050405020304" pitchFamily="18" charset="0"/>
              </a:rPr>
              <a:t>Rambøll </a:t>
            </a:r>
            <a:r>
              <a:rPr lang="nb-NO" sz="1200" dirty="0">
                <a:effectLst/>
                <a:latin typeface="Aptos" panose="020B0004020202020204" pitchFamily="34" charset="0"/>
                <a:ea typeface="Aptos" panose="020B0004020202020204" pitchFamily="34" charset="0"/>
                <a:cs typeface="Times New Roman" panose="02020603050405020304" pitchFamily="18" charset="0"/>
              </a:rPr>
              <a:t>på oppdrag fra Bufdir gjennomført i en </a:t>
            </a:r>
            <a:r>
              <a:rPr lang="nb-NO" sz="1200" i="1" dirty="0">
                <a:solidFill>
                  <a:srgbClr val="000000"/>
                </a:solidFill>
                <a:effectLst/>
                <a:latin typeface="Calibri" panose="020F0502020204030204" pitchFamily="34" charset="0"/>
                <a:ea typeface="Calibri" panose="020F0502020204030204" pitchFamily="34" charset="0"/>
              </a:rPr>
              <a:t>Undersøkelse av kommunenes arbeid med forebygging for gode oppvekstsvilkår</a:t>
            </a:r>
            <a:r>
              <a:rPr lang="nb-NO" sz="1200" dirty="0">
                <a:solidFill>
                  <a:srgbClr val="000000"/>
                </a:solidFill>
                <a:effectLst/>
                <a:latin typeface="Calibri" panose="020F0502020204030204" pitchFamily="34" charset="0"/>
                <a:ea typeface="Calibri" panose="020F0502020204030204" pitchFamily="34" charset="0"/>
              </a:rPr>
              <a:t> </a:t>
            </a:r>
            <a:r>
              <a:rPr lang="nb-NO" sz="1200" dirty="0">
                <a:effectLst/>
                <a:latin typeface="Aptos" panose="020B0004020202020204" pitchFamily="34" charset="0"/>
                <a:ea typeface="Aptos" panose="020B0004020202020204" pitchFamily="34" charset="0"/>
                <a:cs typeface="Times New Roman" panose="02020603050405020304" pitchFamily="18" charset="0"/>
              </a:rPr>
              <a:t> som ble sendt ut til oppvekstsjefer og ledere for relevante kommunale tjenester i alle landets kommuner.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effectLst/>
                <a:latin typeface="Aptos" panose="020B0004020202020204" pitchFamily="34" charset="0"/>
                <a:ea typeface="Aptos" panose="020B0004020202020204" pitchFamily="34" charset="0"/>
                <a:cs typeface="Times New Roman" panose="02020603050405020304" pitchFamily="18" charset="0"/>
              </a:rPr>
              <a:t>Vi har sett til pågående studier som er relevante, herunder </a:t>
            </a:r>
            <a:r>
              <a:rPr lang="nb-NO" sz="1200" b="1" dirty="0">
                <a:effectLst/>
                <a:latin typeface="Aptos" panose="020B0004020202020204" pitchFamily="34" charset="0"/>
                <a:ea typeface="Aptos" panose="020B0004020202020204" pitchFamily="34" charset="0"/>
                <a:cs typeface="Times New Roman" panose="02020603050405020304" pitchFamily="18" charset="0"/>
              </a:rPr>
              <a:t>Menons</a:t>
            </a:r>
            <a:r>
              <a:rPr lang="nb-NO" sz="1200" b="1" i="1" dirty="0">
                <a:effectLst/>
                <a:latin typeface="Aptos" panose="020B0004020202020204" pitchFamily="34" charset="0"/>
                <a:ea typeface="Aptos" panose="020B0004020202020204" pitchFamily="34" charset="0"/>
                <a:cs typeface="Times New Roman" panose="02020603050405020304" pitchFamily="18" charset="0"/>
              </a:rPr>
              <a:t> følgeevalueringer </a:t>
            </a:r>
            <a:r>
              <a:rPr lang="nb-NO" sz="1200" i="1" dirty="0">
                <a:effectLst/>
                <a:latin typeface="Aptos" panose="020B0004020202020204" pitchFamily="34" charset="0"/>
                <a:ea typeface="Aptos" panose="020B0004020202020204" pitchFamily="34" charset="0"/>
                <a:cs typeface="Times New Roman" panose="02020603050405020304" pitchFamily="18" charset="0"/>
              </a:rPr>
              <a:t>av barnevernsreformen</a:t>
            </a:r>
            <a:r>
              <a:rPr lang="nb-NO" sz="1200" dirty="0">
                <a:effectLst/>
                <a:latin typeface="Aptos" panose="020B0004020202020204" pitchFamily="34" charset="0"/>
                <a:ea typeface="Aptos" panose="020B0004020202020204" pitchFamily="34" charset="0"/>
                <a:cs typeface="Times New Roman" panose="02020603050405020304" pitchFamily="18" charset="0"/>
              </a:rPr>
              <a:t>, eller oppvekstreformen, og </a:t>
            </a:r>
            <a:r>
              <a:rPr lang="nb-NO" sz="1200" b="1" i="1" dirty="0">
                <a:effectLst/>
                <a:latin typeface="Aptos" panose="020B0004020202020204" pitchFamily="34" charset="0"/>
                <a:ea typeface="Aptos" panose="020B0004020202020204" pitchFamily="34" charset="0"/>
                <a:cs typeface="Times New Roman" panose="02020603050405020304" pitchFamily="18" charset="0"/>
              </a:rPr>
              <a:t>Helsetilsynets tilsyn med folkehelsearbeidet </a:t>
            </a:r>
            <a:r>
              <a:rPr lang="nb-NO" sz="1200" i="1" dirty="0">
                <a:effectLst/>
                <a:latin typeface="Aptos" panose="020B0004020202020204" pitchFamily="34" charset="0"/>
                <a:ea typeface="Aptos" panose="020B0004020202020204" pitchFamily="34" charset="0"/>
                <a:cs typeface="Times New Roman" panose="02020603050405020304" pitchFamily="18" charset="0"/>
              </a:rPr>
              <a:t>til kommunene for å fremme god psykisk helse hos barn og unge</a:t>
            </a:r>
            <a:r>
              <a:rPr lang="nb-NO" sz="12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Vi har hentet innspill fra </a:t>
            </a:r>
            <a:r>
              <a:rPr lang="nb-NO" sz="1200" b="1" dirty="0"/>
              <a:t>KS, Statsforvaltere, Barneombudet og Barne- og ungdomsorganisasjoner</a:t>
            </a:r>
            <a:endParaRPr lang="nb-NO" sz="1200" dirty="0">
              <a:effectLst/>
              <a:latin typeface="Aptos" panose="020B0004020202020204" pitchFamily="34" charset="0"/>
              <a:ea typeface="Aptos" panose="020B0004020202020204" pitchFamily="34" charset="0"/>
              <a:cs typeface="Times New Roman" panose="02020603050405020304" pitchFamily="18" charset="0"/>
            </a:endParaRPr>
          </a:p>
          <a:p>
            <a:endParaRPr lang="nb-NO"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p>
          <a:p>
            <a:r>
              <a:rPr lang="nb-NO" dirty="0"/>
              <a:t>I tillegg til undersøkelsene, har en gruppe med </a:t>
            </a:r>
            <a:r>
              <a:rPr lang="nb-NO" b="1" dirty="0"/>
              <a:t>jurister kartlagt kommunens forebyggingsplikter </a:t>
            </a:r>
            <a:r>
              <a:rPr lang="nb-NO" dirty="0"/>
              <a:t>i sektorlovgivningen, og gjort en vurdering av kommunens forståelse av disse. </a:t>
            </a:r>
          </a:p>
          <a:p>
            <a:endParaRPr lang="nb-NO" dirty="0"/>
          </a:p>
          <a:p>
            <a:endParaRPr lang="nb-NO" dirty="0"/>
          </a:p>
          <a:p>
            <a:r>
              <a:rPr lang="nb-NO" dirty="0"/>
              <a:t>Kunnskapsgrunnlag om kommunenes utfordringer og behov ble som nevnt levert  til KUBU i desember 2024. </a:t>
            </a:r>
          </a:p>
          <a:p>
            <a:endParaRPr lang="nb-NO" dirty="0"/>
          </a:p>
          <a:p>
            <a:r>
              <a:rPr lang="nb-NO" dirty="0"/>
              <a:t>Vi har jobbet videre med </a:t>
            </a:r>
            <a:r>
              <a:rPr lang="nb-NO" dirty="0" err="1"/>
              <a:t>Kunnnskapsgrunnlaget</a:t>
            </a:r>
            <a:r>
              <a:rPr lang="nb-NO" dirty="0"/>
              <a:t> og vurdert hvilke tiltak som vil kunne løse kommunens utfordringer. KS og kommuner med flere har Bidratt med nyttige innspill fra kommunens perspektiv også her. I juni leverte vi en plan  for arbeidet som inneholdt fire tiltak som kan bidra til å løse noen av kommunenes utfordringer – og som vi er i gang med.  Vi vil si noen om tiltakene litt senere – </a:t>
            </a:r>
          </a:p>
          <a:p>
            <a:endParaRPr lang="nb-NO" dirty="0"/>
          </a:p>
          <a:p>
            <a:r>
              <a:rPr lang="nb-NO" dirty="0"/>
              <a:t>Først: kunnskapsgrunnlaget</a:t>
            </a:r>
          </a:p>
          <a:p>
            <a:endParaRPr lang="nb-NO" dirty="0"/>
          </a:p>
          <a:p>
            <a:endParaRPr lang="nb-NO" dirty="0"/>
          </a:p>
          <a:p>
            <a:endParaRPr lang="nb-NO" dirty="0"/>
          </a:p>
          <a:p>
            <a:pPr marL="0" marR="0" lvl="0" indent="0" algn="l" defTabSz="914400" rtl="0" eaLnBrk="1" fontAlgn="auto" latinLnBrk="0" hangingPunct="1">
              <a:lnSpc>
                <a:spcPct val="115000"/>
              </a:lnSpc>
              <a:spcBef>
                <a:spcPts val="0"/>
              </a:spcBef>
              <a:spcAft>
                <a:spcPts val="800"/>
              </a:spcAft>
              <a:buClrTx/>
              <a:buSzTx/>
              <a:buFont typeface="Symbol" panose="05050102010706020507" pitchFamily="18" charset="2"/>
              <a:buNone/>
              <a:tabLst/>
              <a:defRPr/>
            </a:pPr>
            <a:endParaRPr lang="nb-NO" sz="1200" b="1" i="0" kern="100" dirty="0">
              <a:solidFill>
                <a:schemeClr val="tx1"/>
              </a:solidFill>
              <a:effectLst/>
              <a:latin typeface="Aptos" panose="020B000402020202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EF933-8C71-4F2E-9EB8-0FAC2DA92692}"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589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chemeClr val="tx1"/>
                </a:solidFill>
              </a:rPr>
              <a:t>Kunnskapsgrunnlaget viser: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solidFill>
                  <a:schemeClr val="tx1"/>
                </a:solidFill>
              </a:rPr>
              <a:t>Kommunene anser det forebyggende arbeidet for gode </a:t>
            </a:r>
            <a:r>
              <a:rPr lang="nb-NO" b="1" dirty="0" err="1">
                <a:solidFill>
                  <a:schemeClr val="tx1"/>
                </a:solidFill>
              </a:rPr>
              <a:t>oppvekstvilkår</a:t>
            </a:r>
            <a:r>
              <a:rPr lang="nb-NO" b="1" dirty="0">
                <a:solidFill>
                  <a:schemeClr val="tx1"/>
                </a:solidFill>
              </a:rPr>
              <a:t> som viktig for en bærekraftige kommunesektor, og noen kommuner jobber bra med forebygging og </a:t>
            </a:r>
            <a:r>
              <a:rPr lang="nb-NO" b="1" dirty="0" err="1">
                <a:solidFill>
                  <a:schemeClr val="tx1"/>
                </a:solidFill>
              </a:rPr>
              <a:t>oppvekstvilkår</a:t>
            </a:r>
            <a:r>
              <a:rPr lang="nb-NO" b="1" dirty="0">
                <a:solidFill>
                  <a:schemeClr val="tx1"/>
                </a:solidFill>
              </a:rPr>
              <a:t>. Men det er store variasjoner mellom kommuner, og mange kommuner opplever utfordringer. Mange av utfordringene er velkjente fra før. Kort oppsummert dreier utfordringene seg 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1" dirty="0">
                <a:solidFill>
                  <a:schemeClr val="tx1"/>
                </a:solidFill>
              </a:rPr>
              <a:t>Begrenset økonomi, ressurser og handlingsrom: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rPr>
              <a:t>Stram kommuneøkonomi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rPr>
              <a:t>Uforutsigbar finansiering og prosjektorganisering gjennom tilskuddsordninger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rPr>
              <a:t>Kortsiktige behov prioriteres – kommunen mangler insentiver til å prioritere «det lille ekstra»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rPr>
              <a:t>Staten har for høye krav til kommunenes oppgaveløsning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nb-NO" b="1" dirty="0">
                <a:solidFill>
                  <a:schemeClr val="tx1"/>
                </a:solidFill>
              </a:rPr>
            </a:br>
            <a:r>
              <a:rPr lang="nb-NO" b="1" dirty="0">
                <a:solidFill>
                  <a:schemeClr val="tx1"/>
                </a:solidFill>
              </a:rPr>
              <a:t>- Sektorisert styring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rPr>
              <a:t>Fragmentert lovverk og tilhørende veiledning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rPr>
              <a:t>Statlige sektorsiloer forplanter seg ned i kommunene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rPr>
              <a:t>Behov for å koordinere og samkjøre styringssignaler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1" dirty="0">
                <a:solidFill>
                  <a:schemeClr val="tx1"/>
                </a:solidFill>
              </a:rPr>
              <a:t>Ulik forståelse av forebyggingsbegrepet på tvers av nivåer og tjenester i kommuner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rPr>
              <a:t>Hindrer helhetlig forståelse av kommunens ansvar og tverrsektorielt samarbeid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rPr>
              <a:t>Bidrar til uklar ansvarsfordeling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0"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1" dirty="0">
                <a:solidFill>
                  <a:schemeClr val="tx1"/>
                </a:solidFill>
              </a:rPr>
              <a:t>Sektorisert og fragmentert innsats i kommunen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Variasjoner i hvorvidt kommuner samarbeider på tvers og har etablert strukturer for det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Det fører til uklar ansvarsplassering . Mangler noen som holder i helheten og sikrer koordineringen. (</a:t>
            </a:r>
            <a:r>
              <a:rPr kumimoji="0" lang="nb-NO" sz="1200" b="0" i="0" u="none" strike="noStrike" kern="1200" cap="none" spc="0" normalizeH="0" baseline="0" noProof="0" dirty="0" err="1">
                <a:ln>
                  <a:noFill/>
                </a:ln>
                <a:solidFill>
                  <a:prstClr val="black"/>
                </a:solidFill>
                <a:effectLst/>
                <a:uLnTx/>
                <a:uFillTx/>
                <a:latin typeface="Aptos" panose="02110004020202020204"/>
                <a:ea typeface="+mn-ea"/>
                <a:cs typeface="+mn-cs"/>
              </a:rPr>
              <a:t>jfr</a:t>
            </a: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 Barneombudets gule vest)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Planer på oppvekstområdet et verktøy for organisering og samarbeid i det forebyggende arbeidet - også variasjoner her.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Store kommuner har flere planer på oppvekstområdet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Store kommuner har i større grad mål og strategier på barne- og ungdomskriminalitet i planene enn små kommuner.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En del kommuner mangler overbygning og systematikk ï det forebyggende arbeidet. Det er variasjoner i systematikken: både i hvilke/hvor mange planer kommunene har, hvorvidt barn/unge har medvirket, om mål og strategier sees i økonomiplanen, om den er forankret i samfunnsdel/arealdel, systematikk og overbygning.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b="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1" dirty="0">
                <a:solidFill>
                  <a:schemeClr val="tx1"/>
                </a:solidFill>
              </a:rPr>
              <a:t>Strukturer for medvirkning fra barn og unge varierer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rPr>
              <a:t>Medvirkning fra barn og unge på systemnivå er et viktig verktøy i kommunens forebyggende arbeid. De fleste kommuner har lovpålagte ungdomsråd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rPr>
              <a:t>Variasjoner i administrativ støtte og systematikk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rPr>
              <a:t>Unge medvirker i utforming av tiltak og planer i 80 % av kommunene, men medvirker oftere i samfunnsdelen enn i arealdelen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1" dirty="0">
                <a:solidFill>
                  <a:schemeClr val="tx1"/>
                </a:solidFill>
              </a:rPr>
              <a:t>Fragmenterte kilder til kunnskap for kommunene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solidFill>
                  <a:schemeClr val="tx1"/>
                </a:solidFill>
              </a:rPr>
              <a:t>Mange kilder og statistikk fra staten kommunene kan benytte i det forebyggende arbeidet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solidFill>
                  <a:schemeClr val="tx1"/>
                </a:solidFill>
              </a:rPr>
              <a:t>En del kommuner mangler kompetanse og kapasitet til å ta dette i bruk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1" dirty="0">
              <a:solidFill>
                <a:schemeClr val="tx1"/>
              </a:solidFill>
            </a:endParaRPr>
          </a:p>
          <a:p>
            <a:pPr marL="0" marR="0" lvl="0" indent="0" algn="l" defTabSz="914400" rtl="0" eaLnBrk="1" fontAlgn="auto" latinLnBrk="0" hangingPunct="1">
              <a:lnSpc>
                <a:spcPct val="115000"/>
              </a:lnSpc>
              <a:spcBef>
                <a:spcPts val="0"/>
              </a:spcBef>
              <a:spcAft>
                <a:spcPts val="800"/>
              </a:spcAft>
              <a:buClrTx/>
              <a:buSzTx/>
              <a:buFont typeface="Symbol" panose="05050102010706020507" pitchFamily="18" charset="2"/>
              <a:buNone/>
              <a:tabLst/>
              <a:defRPr/>
            </a:pPr>
            <a:r>
              <a:rPr kumimoji="0" lang="nb-NO" sz="1200" b="1" i="0" u="none" strike="noStrike" kern="1200" cap="none" spc="0" normalizeH="0" baseline="0" noProof="0" dirty="0">
                <a:ln>
                  <a:noFill/>
                </a:ln>
                <a:solidFill>
                  <a:srgbClr val="1A1A1A"/>
                </a:solidFill>
                <a:effectLst/>
                <a:uLnTx/>
                <a:uFillTx/>
                <a:latin typeface="__fontArsMaquetteWebOne_b3fab3"/>
                <a:ea typeface="+mn-ea"/>
                <a:cs typeface="+mn-cs"/>
              </a:rPr>
              <a:t>Det er ikke rart at kommuner strever når staten ikke er koordinert og siloene forplanter seg nedover. </a:t>
            </a:r>
            <a:r>
              <a:rPr kumimoji="0" lang="nb-NO" sz="1200" b="1" i="0" u="none" strike="noStrike" kern="1200" cap="none" spc="0" normalizeH="0" baseline="0" noProof="0" dirty="0">
                <a:ln>
                  <a:noFill/>
                </a:ln>
                <a:solidFill>
                  <a:prstClr val="black"/>
                </a:solidFill>
                <a:effectLst/>
                <a:uLnTx/>
                <a:uFillTx/>
                <a:latin typeface="Aptos" panose="02110004020202020204"/>
                <a:ea typeface="+mn-ea"/>
                <a:cs typeface="+mn-cs"/>
              </a:rPr>
              <a:t>Det er behov for forenkling! Det første vi startet med i oppdraget for å koordinere – var å jobbe med en omforent </a:t>
            </a:r>
            <a:r>
              <a:rPr kumimoji="0" lang="nb-NO" sz="1200" b="1" i="0" u="none" strike="noStrike" kern="1200" cap="none" spc="0" normalizeH="0" baseline="0" noProof="0" dirty="0" err="1">
                <a:ln>
                  <a:noFill/>
                </a:ln>
                <a:solidFill>
                  <a:prstClr val="black"/>
                </a:solidFill>
                <a:effectLst/>
                <a:uLnTx/>
                <a:uFillTx/>
                <a:latin typeface="Aptos" panose="02110004020202020204"/>
                <a:ea typeface="+mn-ea"/>
                <a:cs typeface="+mn-cs"/>
              </a:rPr>
              <a:t>forstålse</a:t>
            </a:r>
            <a:r>
              <a:rPr kumimoji="0" lang="nb-NO" sz="1200" b="1" i="0" u="none" strike="noStrike" kern="1200" cap="none" spc="0" normalizeH="0" baseline="0" noProof="0" dirty="0">
                <a:ln>
                  <a:noFill/>
                </a:ln>
                <a:solidFill>
                  <a:prstClr val="black"/>
                </a:solidFill>
                <a:effectLst/>
                <a:uLnTx/>
                <a:uFillTx/>
                <a:latin typeface="Aptos" panose="02110004020202020204"/>
                <a:ea typeface="+mn-ea"/>
                <a:cs typeface="+mn-cs"/>
              </a:rPr>
              <a:t> av forebyggingsbegrepet på tvers av sektorer. </a:t>
            </a:r>
            <a:endParaRPr kumimoji="0" lang="nb-NO" sz="1200" b="1" i="0" u="none" strike="noStrike" kern="100" cap="none" spc="0" normalizeH="0" baseline="0" noProof="0" dirty="0">
              <a:ln>
                <a:noFill/>
              </a:ln>
              <a:solidFill>
                <a:prstClr val="black"/>
              </a:solidFill>
              <a:effectLst/>
              <a:uLnTx/>
              <a:uFillTx/>
              <a:latin typeface="Aptos" panose="020B0004020202020204" pitchFamily="34"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1" dirty="0">
              <a:solidFill>
                <a:schemeClr val="tx1"/>
              </a:solidFill>
            </a:endParaRP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EF933-8C71-4F2E-9EB8-0FAC2DA92692}"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3056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Trekanten </a:t>
            </a:r>
          </a:p>
          <a:p>
            <a:r>
              <a:rPr lang="nb-NO" sz="1200" kern="1200" dirty="0">
                <a:solidFill>
                  <a:schemeClr val="tx1"/>
                </a:solidFill>
                <a:effectLst/>
                <a:latin typeface="+mn-lt"/>
                <a:ea typeface="+mn-ea"/>
                <a:cs typeface="+mn-cs"/>
              </a:rPr>
              <a:t>Denne kjenner sikkert mange her til: den illustrerer de ulike nivåene i forebygging som deles inn utfra hvem som er målgruppa for tiltakene. </a:t>
            </a:r>
          </a:p>
          <a:p>
            <a:r>
              <a:rPr lang="nb-NO" sz="1200" kern="1200" dirty="0">
                <a:solidFill>
                  <a:schemeClr val="tx1"/>
                </a:solidFill>
                <a:effectLst/>
                <a:latin typeface="+mn-lt"/>
                <a:ea typeface="+mn-ea"/>
                <a:cs typeface="+mn-cs"/>
              </a:rPr>
              <a:t>Nederst er de universelle tiltakene som retter seg mot alle barn og unge, som skolehelsetjenesten og fritidstilbud og innsatser for å bedre skolemiljø </a:t>
            </a:r>
          </a:p>
          <a:p>
            <a:r>
              <a:rPr lang="nb-NO" sz="1200" kern="1200" dirty="0">
                <a:solidFill>
                  <a:schemeClr val="tx1"/>
                </a:solidFill>
                <a:effectLst/>
                <a:latin typeface="+mn-lt"/>
                <a:ea typeface="+mn-ea"/>
                <a:cs typeface="+mn-cs"/>
              </a:rPr>
              <a:t>I midten finner vi tiltakene som retter seg mot de barna som har forhøyet risiko. Et eksempel på tiltak i midten av stjerna kan være økonomisk støtte til fritidsaktiviteter til barn fra fattige familier. gratis kjernetid i barnehagen, foreldrestøtte til barn som viser tegn på risiko for å utvikle adferdsproblemer. </a:t>
            </a:r>
          </a:p>
          <a:p>
            <a:r>
              <a:rPr lang="nb-NO" sz="1200" kern="1200" dirty="0">
                <a:solidFill>
                  <a:schemeClr val="tx1"/>
                </a:solidFill>
                <a:effectLst/>
                <a:latin typeface="+mn-lt"/>
                <a:ea typeface="+mn-ea"/>
                <a:cs typeface="+mn-cs"/>
              </a:rPr>
              <a:t>På toppen har vi tiltakene som retter seg mot de barna som allerede har etablerte utfordringer og trenger hjelp, støtte eller behandling. skolefravær, rusproblemer, psykiske vansker, adferdsproblemer. Dette overlapper med behandling, men er med fordi behandling jo forebygger at problemer sprer seg, utvikler seg. </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Stjerna</a:t>
            </a:r>
            <a:r>
              <a:rPr lang="nb-NO" sz="1200" kern="1200" dirty="0">
                <a:solidFill>
                  <a:schemeClr val="tx1"/>
                </a:solidFill>
                <a:effectLst/>
                <a:latin typeface="+mn-lt"/>
                <a:ea typeface="+mn-ea"/>
                <a:cs typeface="+mn-cs"/>
              </a:rPr>
              <a:t> Her ser dere flere trekanter satt sammen til en stjerne. I spissene av stjerna ser dere eksempler på noen problemer vi ønsker å unngå i barn og unges liv. Oppmerksomheten vår dras jo gjerne ut mot ytterpunktene, som er de store samfunnsutfordringer som må løses – kriminalitet, psykisk uhelse, vold, rusproblemer utenforskap.</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Her ute i spissene har jo problemene allerede oppstått. Skal vi jobbe godt med å </a:t>
            </a:r>
            <a:r>
              <a:rPr lang="nb-NO" sz="1200" i="1" kern="1200" dirty="0">
                <a:solidFill>
                  <a:schemeClr val="tx1"/>
                </a:solidFill>
                <a:effectLst/>
                <a:latin typeface="+mn-lt"/>
                <a:ea typeface="+mn-ea"/>
                <a:cs typeface="+mn-cs"/>
              </a:rPr>
              <a:t>forhindre</a:t>
            </a:r>
            <a:r>
              <a:rPr lang="nb-NO" sz="1200" kern="1200" dirty="0">
                <a:solidFill>
                  <a:schemeClr val="tx1"/>
                </a:solidFill>
                <a:effectLst/>
                <a:latin typeface="+mn-lt"/>
                <a:ea typeface="+mn-ea"/>
                <a:cs typeface="+mn-cs"/>
              </a:rPr>
              <a:t> disse problemene, kan ikke all innsatsen rettes i spissene av stjerna. Vi må også jobbe godt innover i kjernen.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Et sentralt poeng med denne stjerna er at kunnskap vi har om risiko- og beskyttelsesfaktorer for ulike problemer i spissene den sier oss at disse ofte er delte og henger sammen. Det vil si at det er de samme faktorene som forebygger at barn faller ut av skolen, som forebygger at barn utvikler psykiske helseplager, eller kommer inn i et kriminelt miljø. Sette inn en faktor som god relasjon til lærer/skolemiljø.</a:t>
            </a:r>
          </a:p>
          <a:p>
            <a:r>
              <a:rPr lang="nb-NO" sz="1200" kern="1200" dirty="0">
                <a:solidFill>
                  <a:schemeClr val="tx1"/>
                </a:solidFill>
                <a:effectLst/>
                <a:latin typeface="+mn-lt"/>
                <a:ea typeface="+mn-ea"/>
                <a:cs typeface="+mn-cs"/>
              </a:rPr>
              <a:t>Det vil si at ved å jobbe godt med å styrke viktige beskyttelsesfaktorer og redusere risikofaktorene i barns oppvekst, kan vi forebygge flere ting samtidig. I spissene i stjerna  er gjerne sektoransvaret tydeligere. Mens jo lengre inn i stjerna vi kommer, jo mer er innsatsene et delt ansvar på tvers av sektorene i kommunen. </a:t>
            </a:r>
          </a:p>
          <a:p>
            <a:r>
              <a:rPr lang="nb-NO" sz="1200" kern="1200" dirty="0">
                <a:solidFill>
                  <a:schemeClr val="tx1"/>
                </a:solidFill>
                <a:effectLst/>
                <a:latin typeface="+mn-lt"/>
                <a:ea typeface="+mn-ea"/>
                <a:cs typeface="+mn-cs"/>
              </a:rPr>
              <a:t>Poenget her, som vi har lagt til grunn i arbeidet, er at gode </a:t>
            </a:r>
            <a:r>
              <a:rPr lang="nb-NO" sz="1200" kern="1200" dirty="0" err="1">
                <a:solidFill>
                  <a:schemeClr val="tx1"/>
                </a:solidFill>
                <a:effectLst/>
                <a:latin typeface="+mn-lt"/>
                <a:ea typeface="+mn-ea"/>
                <a:cs typeface="+mn-cs"/>
              </a:rPr>
              <a:t>oppvekstvilkår</a:t>
            </a:r>
            <a:r>
              <a:rPr lang="nb-NO" sz="1200" kern="1200" dirty="0">
                <a:solidFill>
                  <a:schemeClr val="tx1"/>
                </a:solidFill>
                <a:effectLst/>
                <a:latin typeface="+mn-lt"/>
                <a:ea typeface="+mn-ea"/>
                <a:cs typeface="+mn-cs"/>
              </a:rPr>
              <a:t> for alle virker forebyggende. </a:t>
            </a:r>
          </a:p>
          <a:p>
            <a:endParaRPr lang="nb-NO" dirty="0"/>
          </a:p>
          <a:p>
            <a:endParaRPr lang="nb-NO" dirty="0"/>
          </a:p>
          <a:p>
            <a:endParaRPr lang="nb-NO" dirty="0"/>
          </a:p>
          <a:p>
            <a:endParaRPr lang="nb-NO" dirty="0"/>
          </a:p>
          <a:p>
            <a:r>
              <a:rPr lang="nb-NO" dirty="0"/>
              <a:t>-------------------</a:t>
            </a:r>
          </a:p>
          <a:p>
            <a:endParaRPr lang="nb-NO" dirty="0"/>
          </a:p>
          <a:p>
            <a:endParaRPr lang="nb-NO" dirty="0"/>
          </a:p>
          <a:p>
            <a:endParaRPr lang="nb-NO" dirty="0"/>
          </a:p>
          <a:p>
            <a:r>
              <a:rPr lang="nb-NO" dirty="0"/>
              <a:t>Universelle tiltak og innsatser: til som retter seg mot alle barn og unge. Innsatser for bedre læringsmiljø – skolehelsetjenesten – åpne møteplasser som ungdomsklubber </a:t>
            </a:r>
          </a:p>
          <a:p>
            <a:r>
              <a:rPr lang="nb-NO" dirty="0"/>
              <a:t>Selektive tiltak: retter seg mot grupper med høyere risiko for å utvikle problemer eller negativ utvikling – gratis kjernetid i barnehagen, foreldrestøtte til barn som viser tegn på risiko for å utvikle adferdsproblemer, støtte til barn som pårørende </a:t>
            </a:r>
          </a:p>
          <a:p>
            <a:r>
              <a:rPr lang="nb-NO" dirty="0"/>
              <a:t>Indikativ – rettet mot de som allerede har utviklet problemer og som har behov for hjelp – skolefravær, rusproblemer, psykiske vansker, adferdsproblemer. Dette overlapper med behandling, men er med fordi behandling jo forebygger at problemer sprer seg, utvikler seg. </a:t>
            </a:r>
          </a:p>
          <a:p>
            <a:endParaRPr lang="nb-NO" dirty="0"/>
          </a:p>
          <a:p>
            <a:r>
              <a:rPr lang="nb-NO" dirty="0"/>
              <a:t> </a:t>
            </a:r>
          </a:p>
          <a:p>
            <a:endParaRPr lang="nb-NO" dirty="0"/>
          </a:p>
        </p:txBody>
      </p:sp>
      <p:sp>
        <p:nvSpPr>
          <p:cNvPr id="4" name="Plassholder for lysbildenummer 3"/>
          <p:cNvSpPr>
            <a:spLocks noGrp="1"/>
          </p:cNvSpPr>
          <p:nvPr>
            <p:ph type="sldNum" sz="quarter" idx="5"/>
          </p:nvPr>
        </p:nvSpPr>
        <p:spPr/>
        <p:txBody>
          <a:bodyPr/>
          <a:lstStyle/>
          <a:p>
            <a:fld id="{54246053-49BF-4147-AB08-31A17E1A62A6}" type="slidenum">
              <a:rPr lang="nb-NO" smtClean="0"/>
              <a:t>6</a:t>
            </a:fld>
            <a:endParaRPr lang="nb-NO"/>
          </a:p>
        </p:txBody>
      </p:sp>
    </p:spTree>
    <p:extLst>
      <p:ext uri="{BB962C8B-B14F-4D97-AF65-F5344CB8AC3E}">
        <p14:creationId xmlns:p14="http://schemas.microsoft.com/office/powerpoint/2010/main" val="122678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Regnbuen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forebygging er å bygge gode </a:t>
            </a:r>
            <a:r>
              <a:rPr lang="nb-NO" sz="1200" kern="1200" dirty="0" err="1">
                <a:solidFill>
                  <a:schemeClr val="tx1"/>
                </a:solidFill>
                <a:effectLst/>
                <a:latin typeface="+mn-lt"/>
                <a:ea typeface="+mn-ea"/>
                <a:cs typeface="+mn-cs"/>
              </a:rPr>
              <a:t>oppvekstvilkår</a:t>
            </a:r>
            <a:r>
              <a:rPr lang="nb-NO" sz="1200" kern="1200" dirty="0">
                <a:solidFill>
                  <a:schemeClr val="tx1"/>
                </a:solidFill>
                <a:effectLst/>
                <a:latin typeface="+mn-lt"/>
                <a:ea typeface="+mn-ea"/>
                <a:cs typeface="+mn-cs"/>
              </a:rPr>
              <a:t> for alle barn. Gode </a:t>
            </a:r>
            <a:r>
              <a:rPr lang="nb-NO" sz="1200" kern="1200" dirty="0" err="1">
                <a:solidFill>
                  <a:schemeClr val="tx1"/>
                </a:solidFill>
                <a:effectLst/>
                <a:latin typeface="+mn-lt"/>
                <a:ea typeface="+mn-ea"/>
                <a:cs typeface="+mn-cs"/>
              </a:rPr>
              <a:t>oppvekstvilkår</a:t>
            </a:r>
            <a:r>
              <a:rPr lang="nb-NO" sz="1200" kern="1200" dirty="0">
                <a:solidFill>
                  <a:schemeClr val="tx1"/>
                </a:solidFill>
                <a:effectLst/>
                <a:latin typeface="+mn-lt"/>
                <a:ea typeface="+mn-ea"/>
                <a:cs typeface="+mn-cs"/>
              </a:rPr>
              <a:t> betyr noe mer enn fravær av problemer.  Gode </a:t>
            </a:r>
            <a:r>
              <a:rPr lang="nb-NO" sz="1200" kern="1200" dirty="0" err="1">
                <a:solidFill>
                  <a:schemeClr val="tx1"/>
                </a:solidFill>
                <a:effectLst/>
                <a:latin typeface="+mn-lt"/>
                <a:ea typeface="+mn-ea"/>
                <a:cs typeface="+mn-cs"/>
              </a:rPr>
              <a:t>oppvekstvilkår</a:t>
            </a:r>
            <a:r>
              <a:rPr lang="nb-NO" sz="1200" kern="1200" dirty="0">
                <a:solidFill>
                  <a:schemeClr val="tx1"/>
                </a:solidFill>
                <a:effectLst/>
                <a:latin typeface="+mn-lt"/>
                <a:ea typeface="+mn-ea"/>
                <a:cs typeface="+mn-cs"/>
              </a:rPr>
              <a:t> på alle </a:t>
            </a:r>
            <a:r>
              <a:rPr lang="nb-NO" sz="1200" kern="1200" dirty="0" err="1">
                <a:solidFill>
                  <a:schemeClr val="tx1"/>
                </a:solidFill>
                <a:effectLst/>
                <a:latin typeface="+mn-lt"/>
                <a:ea typeface="+mn-ea"/>
                <a:cs typeface="+mn-cs"/>
              </a:rPr>
              <a:t>arneaer</a:t>
            </a:r>
            <a:r>
              <a:rPr lang="nb-NO" sz="1200" kern="1200" dirty="0">
                <a:solidFill>
                  <a:schemeClr val="tx1"/>
                </a:solidFill>
                <a:effectLst/>
                <a:latin typeface="+mn-lt"/>
                <a:ea typeface="+mn-ea"/>
                <a:cs typeface="+mn-cs"/>
              </a:rPr>
              <a:t> i barns liv vil bidra til å forebygge problemutfall på flere områder både på kort og lang sikt..</a:t>
            </a:r>
          </a:p>
          <a:p>
            <a:pPr>
              <a:lnSpc>
                <a:spcPct val="107000"/>
              </a:lnSpc>
              <a:spcAft>
                <a:spcPts val="800"/>
              </a:spcAft>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b="0" i="0" dirty="0">
              <a:solidFill>
                <a:srgbClr val="0D0D0D"/>
              </a:solidFill>
              <a:effectLst/>
              <a:highlight>
                <a:srgbClr val="FFFFFF"/>
              </a:highlight>
              <a:latin typeface="Söhne"/>
            </a:endParaRPr>
          </a:p>
          <a:p>
            <a:endParaRPr lang="nb-NO" b="0" i="0" dirty="0">
              <a:solidFill>
                <a:srgbClr val="0D0D0D"/>
              </a:solidFill>
              <a:effectLst/>
              <a:highlight>
                <a:srgbClr val="FFFFFF"/>
              </a:highlight>
              <a:latin typeface="Söhne"/>
            </a:endParaRPr>
          </a:p>
          <a:p>
            <a:r>
              <a:rPr lang="nb-NO" b="0" i="0" dirty="0">
                <a:solidFill>
                  <a:srgbClr val="0D0D0D"/>
                </a:solidFill>
                <a:effectLst/>
                <a:highlight>
                  <a:srgbClr val="FFFFFF"/>
                </a:highlight>
                <a:latin typeface="Söhne"/>
              </a:rPr>
              <a:t>(Om modellen: Denne modellen er utviklet av utviklet av Dahlgren og </a:t>
            </a:r>
            <a:r>
              <a:rPr lang="nb-NO" b="0" i="0" dirty="0" err="1">
                <a:solidFill>
                  <a:srgbClr val="0D0D0D"/>
                </a:solidFill>
                <a:effectLst/>
                <a:highlight>
                  <a:srgbClr val="FFFFFF"/>
                </a:highlight>
                <a:latin typeface="Söhne"/>
              </a:rPr>
              <a:t>Whitehead</a:t>
            </a:r>
            <a:r>
              <a:rPr lang="nb-NO" b="0" i="0" dirty="0">
                <a:solidFill>
                  <a:srgbClr val="0D0D0D"/>
                </a:solidFill>
                <a:effectLst/>
                <a:highlight>
                  <a:srgbClr val="FFFFFF"/>
                </a:highlight>
                <a:latin typeface="Söhne"/>
              </a:rPr>
              <a:t> og derfor ofte kalt Dahlgren-</a:t>
            </a:r>
            <a:r>
              <a:rPr lang="nb-NO" b="0" i="0" dirty="0" err="1">
                <a:solidFill>
                  <a:srgbClr val="0D0D0D"/>
                </a:solidFill>
                <a:effectLst/>
                <a:highlight>
                  <a:srgbClr val="FFFFFF"/>
                </a:highlight>
                <a:latin typeface="Söhne"/>
              </a:rPr>
              <a:t>Whitehead</a:t>
            </a:r>
            <a:r>
              <a:rPr lang="nb-NO" b="0" i="0" dirty="0">
                <a:solidFill>
                  <a:srgbClr val="0D0D0D"/>
                </a:solidFill>
                <a:effectLst/>
                <a:highlight>
                  <a:srgbClr val="FFFFFF"/>
                </a:highlight>
                <a:latin typeface="Söhne"/>
              </a:rPr>
              <a:t> regnbuediagrammet.</a:t>
            </a:r>
          </a:p>
          <a:p>
            <a:r>
              <a:rPr lang="nb-NO" b="0" i="0" dirty="0">
                <a:solidFill>
                  <a:srgbClr val="0D0D0D"/>
                </a:solidFill>
                <a:effectLst/>
                <a:highlight>
                  <a:srgbClr val="FFFFFF"/>
                </a:highlight>
                <a:latin typeface="Söhne"/>
              </a:rPr>
              <a:t>Den ble presentert i deres rapport fra 1991 med tittelen "</a:t>
            </a:r>
            <a:r>
              <a:rPr lang="nb-NO" b="0" i="0" dirty="0" err="1">
                <a:solidFill>
                  <a:srgbClr val="0D0D0D"/>
                </a:solidFill>
                <a:effectLst/>
                <a:highlight>
                  <a:srgbClr val="FFFFFF"/>
                </a:highlight>
                <a:latin typeface="Söhne"/>
              </a:rPr>
              <a:t>Policies</a:t>
            </a:r>
            <a:r>
              <a:rPr lang="nb-NO" b="0" i="0" dirty="0">
                <a:solidFill>
                  <a:srgbClr val="0D0D0D"/>
                </a:solidFill>
                <a:effectLst/>
                <a:highlight>
                  <a:srgbClr val="FFFFFF"/>
                </a:highlight>
                <a:latin typeface="Söhne"/>
              </a:rPr>
              <a:t> and </a:t>
            </a:r>
            <a:r>
              <a:rPr lang="nb-NO" b="0" i="0" dirty="0" err="1">
                <a:solidFill>
                  <a:srgbClr val="0D0D0D"/>
                </a:solidFill>
                <a:effectLst/>
                <a:highlight>
                  <a:srgbClr val="FFFFFF"/>
                </a:highlight>
                <a:latin typeface="Söhne"/>
              </a:rPr>
              <a:t>strategies</a:t>
            </a:r>
            <a:r>
              <a:rPr lang="nb-NO" b="0" i="0" dirty="0">
                <a:solidFill>
                  <a:srgbClr val="0D0D0D"/>
                </a:solidFill>
                <a:effectLst/>
                <a:highlight>
                  <a:srgbClr val="FFFFFF"/>
                </a:highlight>
                <a:latin typeface="Söhne"/>
              </a:rPr>
              <a:t> to </a:t>
            </a:r>
            <a:r>
              <a:rPr lang="nb-NO" b="0" i="0" dirty="0" err="1">
                <a:solidFill>
                  <a:srgbClr val="0D0D0D"/>
                </a:solidFill>
                <a:effectLst/>
                <a:highlight>
                  <a:srgbClr val="FFFFFF"/>
                </a:highlight>
                <a:latin typeface="Söhne"/>
              </a:rPr>
              <a:t>promote</a:t>
            </a:r>
            <a:r>
              <a:rPr lang="nb-NO" b="0" i="0" dirty="0">
                <a:solidFill>
                  <a:srgbClr val="0D0D0D"/>
                </a:solidFill>
                <a:effectLst/>
                <a:highlight>
                  <a:srgbClr val="FFFFFF"/>
                </a:highlight>
                <a:latin typeface="Söhne"/>
              </a:rPr>
              <a:t> </a:t>
            </a:r>
            <a:r>
              <a:rPr lang="nb-NO" b="0" i="0" dirty="0" err="1">
                <a:solidFill>
                  <a:srgbClr val="0D0D0D"/>
                </a:solidFill>
                <a:effectLst/>
                <a:highlight>
                  <a:srgbClr val="FFFFFF"/>
                </a:highlight>
                <a:latin typeface="Söhne"/>
              </a:rPr>
              <a:t>social</a:t>
            </a:r>
            <a:r>
              <a:rPr lang="nb-NO" b="0" i="0" dirty="0">
                <a:solidFill>
                  <a:srgbClr val="0D0D0D"/>
                </a:solidFill>
                <a:effectLst/>
                <a:highlight>
                  <a:srgbClr val="FFFFFF"/>
                </a:highlight>
                <a:latin typeface="Söhne"/>
              </a:rPr>
              <a:t> </a:t>
            </a:r>
            <a:r>
              <a:rPr lang="nb-NO" b="0" i="0" dirty="0" err="1">
                <a:solidFill>
                  <a:srgbClr val="0D0D0D"/>
                </a:solidFill>
                <a:effectLst/>
                <a:highlight>
                  <a:srgbClr val="FFFFFF"/>
                </a:highlight>
                <a:latin typeface="Söhne"/>
              </a:rPr>
              <a:t>equity</a:t>
            </a:r>
            <a:r>
              <a:rPr lang="nb-NO" b="0" i="0" dirty="0">
                <a:solidFill>
                  <a:srgbClr val="0D0D0D"/>
                </a:solidFill>
                <a:effectLst/>
                <a:highlight>
                  <a:srgbClr val="FFFFFF"/>
                </a:highlight>
                <a:latin typeface="Söhne"/>
              </a:rPr>
              <a:t> in </a:t>
            </a:r>
            <a:r>
              <a:rPr lang="nb-NO" b="0" i="0" dirty="0" err="1">
                <a:solidFill>
                  <a:srgbClr val="0D0D0D"/>
                </a:solidFill>
                <a:effectLst/>
                <a:highlight>
                  <a:srgbClr val="FFFFFF"/>
                </a:highlight>
                <a:latin typeface="Söhne"/>
              </a:rPr>
              <a:t>health</a:t>
            </a:r>
            <a:r>
              <a:rPr lang="nb-NO" b="0" i="0" dirty="0">
                <a:solidFill>
                  <a:srgbClr val="0D0D0D"/>
                </a:solidFill>
                <a:effectLst/>
                <a:highlight>
                  <a:srgbClr val="FFFFFF"/>
                </a:highlight>
                <a:latin typeface="Söhne"/>
              </a:rPr>
              <a:t>." </a:t>
            </a:r>
          </a:p>
          <a:p>
            <a:r>
              <a:rPr lang="nb-NO" b="0" i="0" dirty="0">
                <a:solidFill>
                  <a:srgbClr val="0D0D0D"/>
                </a:solidFill>
                <a:effectLst/>
                <a:highlight>
                  <a:srgbClr val="FFFFFF"/>
                </a:highlight>
                <a:latin typeface="Söhne"/>
              </a:rPr>
              <a:t>Modellen illustrerer hvordan ulike faktorer, fra individuelle </a:t>
            </a:r>
            <a:r>
              <a:rPr lang="nb-NO" b="0" i="0" dirty="0" err="1">
                <a:solidFill>
                  <a:srgbClr val="0D0D0D"/>
                </a:solidFill>
                <a:effectLst/>
                <a:highlight>
                  <a:srgbClr val="FFFFFF"/>
                </a:highlight>
                <a:latin typeface="Söhne"/>
              </a:rPr>
              <a:t>livsstilsvalg</a:t>
            </a:r>
            <a:r>
              <a:rPr lang="nb-NO" b="0" i="0" dirty="0">
                <a:solidFill>
                  <a:srgbClr val="0D0D0D"/>
                </a:solidFill>
                <a:effectLst/>
                <a:highlight>
                  <a:srgbClr val="FFFFFF"/>
                </a:highlight>
                <a:latin typeface="Söhne"/>
              </a:rPr>
              <a:t> til bredere sosioøkonomiske, kulturelle og miljømessige forhold, påvirker helse.)</a:t>
            </a:r>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ACAE6-EA00-4112-85A4-F951CAF8DAD9}"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8563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Trekant med folk:_</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Viktig presisering er at når vi snakker om det universelle nivået her så er ikke det nødvendigvis ensbetydende med «før» man utvikler risiko eller problemer. Det universelle er innsats og tiltak rettet mot alle barn også de som har forhøyet risiko og de som allerede har utviklet noen problemer – den universelle innsatsen skal treffe alle.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Et annet viktig poeng å få fram her er at hvor utsatt, sårbar et barn er jo i stor grad avhengig av konteksten og situasjonen barnet lever i – det er ikke fastlåste kategorier</a:t>
            </a:r>
          </a:p>
          <a:p>
            <a:r>
              <a:rPr lang="nb-NO" sz="1200" kern="1200" dirty="0">
                <a:solidFill>
                  <a:schemeClr val="tx1"/>
                </a:solidFill>
                <a:effectLst/>
                <a:latin typeface="+mn-lt"/>
                <a:ea typeface="+mn-ea"/>
                <a:cs typeface="+mn-cs"/>
              </a:rPr>
              <a:t> innsats på det universelle nivået handler jo om å påvirke denne konteksten og dermed forebygge behovet for individorienterte tiltak lengre opp i pyramiden </a:t>
            </a:r>
          </a:p>
        </p:txBody>
      </p:sp>
      <p:sp>
        <p:nvSpPr>
          <p:cNvPr id="4" name="Plassholder for lysbildenummer 3"/>
          <p:cNvSpPr>
            <a:spLocks noGrp="1"/>
          </p:cNvSpPr>
          <p:nvPr>
            <p:ph type="sldNum" sz="quarter" idx="5"/>
          </p:nvPr>
        </p:nvSpPr>
        <p:spPr/>
        <p:txBody>
          <a:bodyPr/>
          <a:lstStyle/>
          <a:p>
            <a:fld id="{54246053-49BF-4147-AB08-31A17E1A62A6}" type="slidenum">
              <a:rPr lang="nb-NO" smtClean="0"/>
              <a:t>8</a:t>
            </a:fld>
            <a:endParaRPr lang="nb-NO"/>
          </a:p>
        </p:txBody>
      </p:sp>
    </p:spTree>
    <p:extLst>
      <p:ext uri="{BB962C8B-B14F-4D97-AF65-F5344CB8AC3E}">
        <p14:creationId xmlns:p14="http://schemas.microsoft.com/office/powerpoint/2010/main" val="707003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sz="1200" b="1" kern="100" dirty="0">
                <a:effectLst/>
                <a:latin typeface="Aptos" panose="020B0004020202020204" pitchFamily="34" charset="0"/>
                <a:ea typeface="Aptos" panose="020B0004020202020204" pitchFamily="34" charset="0"/>
                <a:cs typeface="Times New Roman" panose="02020603050405020304" pitchFamily="18" charset="0"/>
              </a:rPr>
              <a:t>Som nevnt innledningsvis – omhandler oppdraget kommunens forebyggende ansvar. For å støtte kommunene i det forebyggende ansvaret, er det behov for å se på hvordan dette er forankret i lovverket. </a:t>
            </a:r>
          </a:p>
          <a:p>
            <a:endParaRPr lang="nb-NO" sz="1200" b="1" kern="100" dirty="0">
              <a:effectLst/>
              <a:latin typeface="Aptos" panose="020B0004020202020204" pitchFamily="34" charset="0"/>
              <a:ea typeface="Aptos" panose="020B0004020202020204" pitchFamily="34" charset="0"/>
              <a:cs typeface="Times New Roman" panose="02020603050405020304" pitchFamily="18" charset="0"/>
            </a:endParaRPr>
          </a:p>
          <a:p>
            <a:r>
              <a:rPr lang="nb-NO" sz="1200" b="1" kern="100" dirty="0">
                <a:effectLst/>
                <a:latin typeface="Aptos" panose="020B0004020202020204" pitchFamily="34" charset="0"/>
                <a:ea typeface="Aptos" panose="020B0004020202020204" pitchFamily="34" charset="0"/>
                <a:cs typeface="Times New Roman" panose="02020603050405020304" pitchFamily="18" charset="0"/>
              </a:rPr>
              <a:t>Bakgrunnen </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for oppdraget var at kommunen har et </a:t>
            </a:r>
            <a:r>
              <a:rPr lang="nb-NO" sz="1200" b="1" kern="100" dirty="0">
                <a:effectLst/>
                <a:latin typeface="Aptos" panose="020B0004020202020204" pitchFamily="34" charset="0"/>
                <a:ea typeface="Aptos" panose="020B0004020202020204" pitchFamily="34" charset="0"/>
                <a:cs typeface="Times New Roman" panose="02020603050405020304" pitchFamily="18" charset="0"/>
              </a:rPr>
              <a:t>helhetlig ansvar </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for å forebygge og bidra til å bygge gode </a:t>
            </a:r>
            <a:r>
              <a:rPr lang="nb-NO" sz="1200" kern="100" dirty="0" err="1">
                <a:effectLst/>
                <a:latin typeface="Aptos" panose="020B0004020202020204" pitchFamily="34" charset="0"/>
                <a:ea typeface="Aptos" panose="020B0004020202020204" pitchFamily="34" charset="0"/>
                <a:cs typeface="Times New Roman" panose="02020603050405020304" pitchFamily="18" charset="0"/>
              </a:rPr>
              <a:t>oppvekstvilkår</a:t>
            </a:r>
            <a:r>
              <a:rPr lang="nb-NO" sz="1200" kern="100" dirty="0">
                <a:effectLst/>
                <a:latin typeface="Aptos" panose="020B0004020202020204" pitchFamily="34" charset="0"/>
                <a:ea typeface="Aptos" panose="020B0004020202020204" pitchFamily="34" charset="0"/>
                <a:cs typeface="Times New Roman" panose="02020603050405020304" pitchFamily="18" charset="0"/>
              </a:rPr>
              <a:t> for alle barn. Dette ansvaret ivaretas gjennom kommunens samlede tjenester og tilbud til barn, unge og deres familier.  </a:t>
            </a:r>
          </a:p>
          <a:p>
            <a:pPr marL="0" marR="0" lvl="0" indent="0" algn="l" defTabSz="914400" rtl="0" eaLnBrk="1" fontAlgn="auto" latinLnBrk="0" hangingPunct="1">
              <a:lnSpc>
                <a:spcPct val="115000"/>
              </a:lnSpc>
              <a:spcBef>
                <a:spcPts val="0"/>
              </a:spcBef>
              <a:spcAft>
                <a:spcPts val="800"/>
              </a:spcAft>
              <a:buClrTx/>
              <a:buSzTx/>
              <a:buFont typeface="Symbol" panose="05050102010706020507" pitchFamily="18" charset="2"/>
              <a:buNone/>
              <a:tabLst/>
              <a:defRPr/>
            </a:pPr>
            <a:r>
              <a:rPr lang="nb-NO" sz="1900" dirty="0">
                <a:effectLst/>
              </a:rPr>
              <a:t>og omfatter tiltak rettet mot:</a:t>
            </a:r>
          </a:p>
          <a:p>
            <a:pPr marL="465750" lvl="1" indent="-285750" fontAlgn="base">
              <a:lnSpc>
                <a:spcPct val="90000"/>
              </a:lnSpc>
              <a:spcAft>
                <a:spcPts val="600"/>
              </a:spcAft>
            </a:pPr>
            <a:r>
              <a:rPr lang="nb-NO" sz="1900" dirty="0">
                <a:effectLst/>
              </a:rPr>
              <a:t> alle barn </a:t>
            </a:r>
          </a:p>
          <a:p>
            <a:pPr marL="465750" lvl="1" indent="-285750" fontAlgn="base">
              <a:lnSpc>
                <a:spcPct val="90000"/>
              </a:lnSpc>
              <a:spcAft>
                <a:spcPts val="600"/>
              </a:spcAft>
            </a:pPr>
            <a:r>
              <a:rPr lang="nb-NO" sz="1900" dirty="0">
                <a:effectLst/>
              </a:rPr>
              <a:t>grupper av barn med særlige levekårsutfordringer </a:t>
            </a:r>
          </a:p>
          <a:p>
            <a:endParaRPr lang="nb-NO"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b-NO"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nb-NO" sz="1200" kern="100" dirty="0">
                <a:effectLst/>
                <a:latin typeface="Aptos" panose="020B0004020202020204" pitchFamily="34" charset="0"/>
                <a:ea typeface="Aptos" panose="020B0004020202020204" pitchFamily="34" charset="0"/>
                <a:cs typeface="Times New Roman" panose="02020603050405020304" pitchFamily="18" charset="0"/>
              </a:rPr>
              <a:t>Kommunens ansvaret er nedfelt i ulike sektorlover, med til dels overlappende formål og ulik omtale av forebygging, og hva som skal forebygges. </a:t>
            </a:r>
          </a:p>
          <a:p>
            <a:r>
              <a:rPr lang="nb-NO" sz="1200" kern="100" dirty="0">
                <a:effectLst/>
                <a:latin typeface="Aptos" panose="020B0004020202020204" pitchFamily="34" charset="0"/>
                <a:ea typeface="Aptos" panose="020B0004020202020204" pitchFamily="34" charset="0"/>
                <a:cs typeface="Times New Roman" panose="02020603050405020304" pitchFamily="18" charset="0"/>
              </a:rPr>
              <a:t>- Noe vi har sett at er en barriere for en helhetlig innsats i kommunen. </a:t>
            </a:r>
          </a:p>
          <a:p>
            <a:pPr marL="0" marR="0" lvl="0" indent="0" algn="l" defTabSz="914400" rtl="0" eaLnBrk="1" fontAlgn="auto" latinLnBrk="0" hangingPunct="1">
              <a:lnSpc>
                <a:spcPct val="115000"/>
              </a:lnSpc>
              <a:spcBef>
                <a:spcPts val="0"/>
              </a:spcBef>
              <a:spcAft>
                <a:spcPts val="800"/>
              </a:spcAft>
              <a:buClrTx/>
              <a:buSzTx/>
              <a:buFont typeface="Symbol" panose="05050102010706020507" pitchFamily="18" charset="2"/>
              <a:buNone/>
              <a:tabLst/>
              <a:defRPr/>
            </a:pPr>
            <a:endParaRPr lang="nb-NO" sz="1200" b="1" i="0" kern="100" dirty="0">
              <a:solidFill>
                <a:schemeClr val="tx1"/>
              </a:solidFill>
              <a:effectLst/>
              <a:latin typeface="Aptos" panose="020B000402020202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89F2583-61A8-417A-A5D5-F76910D02A27}" type="slidenum">
              <a:rPr lang="nb-NO" smtClean="0"/>
              <a:t>9</a:t>
            </a:fld>
            <a:endParaRPr lang="nb-NO"/>
          </a:p>
        </p:txBody>
      </p:sp>
    </p:spTree>
    <p:extLst>
      <p:ext uri="{BB962C8B-B14F-4D97-AF65-F5344CB8AC3E}">
        <p14:creationId xmlns:p14="http://schemas.microsoft.com/office/powerpoint/2010/main" val="2636208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FDC332-C3D1-4338-B259-0D62D0BC1CAF}"/>
              </a:ext>
            </a:extLst>
          </p:cNvPr>
          <p:cNvSpPr txBox="1"/>
          <p:nvPr userDrawn="1"/>
        </p:nvSpPr>
        <p:spPr>
          <a:xfrm>
            <a:off x="-2235200" y="0"/>
            <a:ext cx="2235200" cy="2308324"/>
          </a:xfrm>
          <a:prstGeom prst="rect">
            <a:avLst/>
          </a:prstGeom>
          <a:noFill/>
        </p:spPr>
        <p:txBody>
          <a:bodyPr wrap="square" rtlCol="0">
            <a:spAutoFit/>
          </a:bodyPr>
          <a:lstStyle/>
          <a:p>
            <a:pPr algn="l"/>
            <a:r>
              <a:rPr lang="nb-NO" b="1"/>
              <a:t>Hvordan legge til alternativ tekst på bilder</a:t>
            </a:r>
          </a:p>
          <a:p>
            <a:pPr algn="l"/>
            <a:endParaRPr lang="nb-NO"/>
          </a:p>
          <a:p>
            <a:pPr marL="342900" indent="-342900" algn="l">
              <a:buAutoNum type="arabicPeriod"/>
            </a:pPr>
            <a:r>
              <a:rPr lang="nb-NO"/>
              <a:t>Høyreklikk på bildet</a:t>
            </a:r>
          </a:p>
          <a:p>
            <a:pPr marL="342900" indent="-342900" algn="l">
              <a:buAutoNum type="arabicPeriod"/>
            </a:pPr>
            <a:r>
              <a:rPr lang="nb-NO"/>
              <a:t>Velg «rediger alternativ tekst».</a:t>
            </a:r>
          </a:p>
        </p:txBody>
      </p:sp>
      <p:pic>
        <p:nvPicPr>
          <p:cNvPr id="5" name="Bilde 4" descr="Et bilde som inneholder vektorgrafikk&#10;&#10;Automatisk generert beskrivelse">
            <a:extLst>
              <a:ext uri="{FF2B5EF4-FFF2-40B4-BE49-F238E27FC236}">
                <a16:creationId xmlns:a16="http://schemas.microsoft.com/office/drawing/2014/main" id="{5E0083F9-1A41-4D9A-9D20-A559AADED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1376" y="5547420"/>
            <a:ext cx="916623" cy="937153"/>
          </a:xfrm>
          <a:prstGeom prst="rect">
            <a:avLst/>
          </a:prstGeom>
        </p:spPr>
      </p:pic>
      <p:pic>
        <p:nvPicPr>
          <p:cNvPr id="8" name="Bilde 7">
            <a:extLst>
              <a:ext uri="{FF2B5EF4-FFF2-40B4-BE49-F238E27FC236}">
                <a16:creationId xmlns:a16="http://schemas.microsoft.com/office/drawing/2014/main" id="{5DFC390B-3E7B-4B40-9FBF-F48201196F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3728" cy="6858000"/>
          </a:xfrm>
          <a:prstGeom prst="rect">
            <a:avLst/>
          </a:prstGeom>
        </p:spPr>
      </p:pic>
      <p:sp>
        <p:nvSpPr>
          <p:cNvPr id="17" name="Plassholder for dato 16">
            <a:extLst>
              <a:ext uri="{FF2B5EF4-FFF2-40B4-BE49-F238E27FC236}">
                <a16:creationId xmlns:a16="http://schemas.microsoft.com/office/drawing/2014/main" id="{AEAA9278-EE73-4A64-A7BA-067865015EFA}"/>
              </a:ext>
            </a:extLst>
          </p:cNvPr>
          <p:cNvSpPr>
            <a:spLocks noGrp="1"/>
          </p:cNvSpPr>
          <p:nvPr>
            <p:ph type="dt" sz="half" idx="10"/>
          </p:nvPr>
        </p:nvSpPr>
        <p:spPr>
          <a:xfrm>
            <a:off x="6096000" y="6272545"/>
            <a:ext cx="4406900" cy="276999"/>
          </a:xfrm>
        </p:spPr>
        <p:txBody>
          <a:bodyPr wrap="square">
            <a:noAutofit/>
          </a:bodyPr>
          <a:lstStyle>
            <a:lvl1pPr>
              <a:defRPr sz="1800"/>
            </a:lvl1pPr>
          </a:lstStyle>
          <a:p>
            <a:fld id="{E02C09F5-B756-4394-B6EB-FD79F2468E25}" type="datetime1">
              <a:rPr lang="nb-NO" smtClean="0"/>
              <a:t>20.10.2025</a:t>
            </a:fld>
            <a:endParaRPr lang="nb-NO"/>
          </a:p>
        </p:txBody>
      </p:sp>
      <p:sp>
        <p:nvSpPr>
          <p:cNvPr id="3" name="Undertittel 2">
            <a:extLst>
              <a:ext uri="{FF2B5EF4-FFF2-40B4-BE49-F238E27FC236}">
                <a16:creationId xmlns:a16="http://schemas.microsoft.com/office/drawing/2014/main" id="{736484B8-5D06-445C-BD84-C5FD0A2A2385}"/>
              </a:ext>
            </a:extLst>
          </p:cNvPr>
          <p:cNvSpPr>
            <a:spLocks noGrp="1"/>
          </p:cNvSpPr>
          <p:nvPr>
            <p:ph type="subTitle" idx="1" hasCustomPrompt="1"/>
          </p:nvPr>
        </p:nvSpPr>
        <p:spPr>
          <a:xfrm>
            <a:off x="6120764" y="3528220"/>
            <a:ext cx="5258428" cy="738664"/>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Undertittel / Navn på foredragsholder</a:t>
            </a:r>
          </a:p>
        </p:txBody>
      </p:sp>
      <p:sp>
        <p:nvSpPr>
          <p:cNvPr id="2" name="Tittel 1">
            <a:extLst>
              <a:ext uri="{FF2B5EF4-FFF2-40B4-BE49-F238E27FC236}">
                <a16:creationId xmlns:a16="http://schemas.microsoft.com/office/drawing/2014/main" id="{1D995976-8DC1-4555-8167-7073823CCB61}"/>
              </a:ext>
            </a:extLst>
          </p:cNvPr>
          <p:cNvSpPr>
            <a:spLocks noGrp="1"/>
          </p:cNvSpPr>
          <p:nvPr>
            <p:ph type="ctrTitle"/>
          </p:nvPr>
        </p:nvSpPr>
        <p:spPr>
          <a:xfrm>
            <a:off x="6120765" y="1235475"/>
            <a:ext cx="5258436" cy="1846659"/>
          </a:xfrm>
        </p:spPr>
        <p:txBody>
          <a:bodyPr anchor="b">
            <a:noAutofit/>
          </a:bodyPr>
          <a:lstStyle>
            <a:lvl1pPr algn="l">
              <a:defRPr sz="4000"/>
            </a:lvl1pPr>
          </a:lstStyle>
          <a:p>
            <a:r>
              <a:rPr lang="nb-NO"/>
              <a:t>Klikk for å redigere tittelstil</a:t>
            </a:r>
          </a:p>
        </p:txBody>
      </p:sp>
    </p:spTree>
    <p:extLst>
      <p:ext uri="{BB962C8B-B14F-4D97-AF65-F5344CB8AC3E}">
        <p14:creationId xmlns:p14="http://schemas.microsoft.com/office/powerpoint/2010/main" val="4229525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itatside (grø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5380E9C0-5A44-4486-923B-4E711EA2FCFE}"/>
              </a:ext>
            </a:extLst>
          </p:cNvPr>
          <p:cNvSpPr/>
          <p:nvPr userDrawn="1"/>
        </p:nvSpPr>
        <p:spPr>
          <a:xfrm>
            <a:off x="275771" y="957942"/>
            <a:ext cx="11640458" cy="5525477"/>
          </a:xfrm>
          <a:prstGeom prst="rect">
            <a:avLst/>
          </a:prstGeom>
          <a:solidFill>
            <a:srgbClr val="DCE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b-NO"/>
          </a:p>
        </p:txBody>
      </p:sp>
      <p:pic>
        <p:nvPicPr>
          <p:cNvPr id="13" name="Picture 4" descr="Bilderesultat for quotation mark png">
            <a:extLst>
              <a:ext uri="{FF2B5EF4-FFF2-40B4-BE49-F238E27FC236}">
                <a16:creationId xmlns:a16="http://schemas.microsoft.com/office/drawing/2014/main" id="{03BDF3BF-791C-40C2-A233-EA7E2AB6DD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39053" y="1524124"/>
            <a:ext cx="829845" cy="764704"/>
          </a:xfrm>
          <a:prstGeom prst="rect">
            <a:avLst/>
          </a:prstGeom>
          <a:noFill/>
          <a:extLst>
            <a:ext uri="{909E8E84-426E-40DD-AFC4-6F175D3DCCD1}">
              <a14:hiddenFill xmlns:a14="http://schemas.microsoft.com/office/drawing/2010/main">
                <a:solidFill>
                  <a:srgbClr val="FFFFFF"/>
                </a:solidFill>
              </a14:hiddenFill>
            </a:ext>
          </a:extLst>
        </p:spPr>
      </p:pic>
      <p:sp>
        <p:nvSpPr>
          <p:cNvPr id="11" name="Plassholder for lysbildenummer 10">
            <a:extLst>
              <a:ext uri="{FF2B5EF4-FFF2-40B4-BE49-F238E27FC236}">
                <a16:creationId xmlns:a16="http://schemas.microsoft.com/office/drawing/2014/main" id="{2E93A983-FBF8-470D-ACD8-9FC527BF9485}"/>
              </a:ext>
            </a:extLst>
          </p:cNvPr>
          <p:cNvSpPr>
            <a:spLocks noGrp="1"/>
          </p:cNvSpPr>
          <p:nvPr>
            <p:ph type="sldNum" sz="quarter" idx="12"/>
          </p:nvPr>
        </p:nvSpPr>
        <p:spPr/>
        <p:txBody>
          <a:bodyPr>
            <a:noAutofit/>
          </a:bodyPr>
          <a:lstStyle/>
          <a:p>
            <a:fld id="{74DC5C6B-5FF5-4C51-B1C4-3E46E479ECBD}" type="slidenum">
              <a:rPr lang="nb-NO" smtClean="0"/>
              <a:pPr/>
              <a:t>‹#›</a:t>
            </a:fld>
            <a:endParaRPr lang="nb-NO"/>
          </a:p>
        </p:txBody>
      </p:sp>
      <p:sp>
        <p:nvSpPr>
          <p:cNvPr id="10" name="Plassholder for bunntekst 9">
            <a:extLst>
              <a:ext uri="{FF2B5EF4-FFF2-40B4-BE49-F238E27FC236}">
                <a16:creationId xmlns:a16="http://schemas.microsoft.com/office/drawing/2014/main" id="{129E0172-EBFC-4EAD-94D8-5A59F9471CF5}"/>
              </a:ext>
            </a:extLst>
          </p:cNvPr>
          <p:cNvSpPr>
            <a:spLocks noGrp="1"/>
          </p:cNvSpPr>
          <p:nvPr>
            <p:ph type="ftr" sz="quarter" idx="11"/>
          </p:nvPr>
        </p:nvSpPr>
        <p:spPr/>
        <p:txBody>
          <a:bodyPr>
            <a:noAutofit/>
          </a:bodyPr>
          <a:lstStyle/>
          <a:p>
            <a:r>
              <a:rPr lang="nb-NO"/>
              <a:t>Tittel foredrag</a:t>
            </a:r>
          </a:p>
        </p:txBody>
      </p:sp>
      <p:sp>
        <p:nvSpPr>
          <p:cNvPr id="9" name="Plassholder for dato 8">
            <a:extLst>
              <a:ext uri="{FF2B5EF4-FFF2-40B4-BE49-F238E27FC236}">
                <a16:creationId xmlns:a16="http://schemas.microsoft.com/office/drawing/2014/main" id="{B232C7B6-D9F8-4B61-97DF-48612EA60F19}"/>
              </a:ext>
            </a:extLst>
          </p:cNvPr>
          <p:cNvSpPr>
            <a:spLocks noGrp="1"/>
          </p:cNvSpPr>
          <p:nvPr>
            <p:ph type="dt" sz="half" idx="10"/>
          </p:nvPr>
        </p:nvSpPr>
        <p:spPr/>
        <p:txBody>
          <a:bodyPr>
            <a:noAutofit/>
          </a:bodyPr>
          <a:lstStyle/>
          <a:p>
            <a:fld id="{6F39D8AF-29C3-4070-9D77-0A16EEBC3A7A}" type="datetime1">
              <a:rPr lang="nb-NO" smtClean="0"/>
              <a:t>20.10.2025</a:t>
            </a:fld>
            <a:endParaRPr lang="nb-NO"/>
          </a:p>
        </p:txBody>
      </p:sp>
      <p:sp>
        <p:nvSpPr>
          <p:cNvPr id="4" name="Plassholder for tekst 3">
            <a:extLst>
              <a:ext uri="{FF2B5EF4-FFF2-40B4-BE49-F238E27FC236}">
                <a16:creationId xmlns:a16="http://schemas.microsoft.com/office/drawing/2014/main" id="{CC66E5A8-F060-43C0-85D4-ADF7CDE668DF}"/>
              </a:ext>
            </a:extLst>
          </p:cNvPr>
          <p:cNvSpPr>
            <a:spLocks noGrp="1"/>
          </p:cNvSpPr>
          <p:nvPr>
            <p:ph type="body" sz="quarter" idx="13" hasCustomPrompt="1"/>
          </p:nvPr>
        </p:nvSpPr>
        <p:spPr>
          <a:xfrm>
            <a:off x="864109" y="5276171"/>
            <a:ext cx="10463783" cy="623887"/>
          </a:xfrm>
        </p:spPr>
        <p:txBody>
          <a:bodyPr>
            <a:noAutofit/>
          </a:bodyPr>
          <a:lstStyle>
            <a:lvl1pPr marL="0" indent="0" algn="ctr">
              <a:buNone/>
              <a:defRPr/>
            </a:lvl1pPr>
          </a:lstStyle>
          <a:p>
            <a:pPr lvl="0"/>
            <a:r>
              <a:rPr lang="nb-NO"/>
              <a:t>Av Navn </a:t>
            </a:r>
            <a:r>
              <a:rPr lang="nb-NO" err="1"/>
              <a:t>Navnesen</a:t>
            </a:r>
            <a:endParaRPr lang="nb-NO"/>
          </a:p>
        </p:txBody>
      </p:sp>
      <p:sp>
        <p:nvSpPr>
          <p:cNvPr id="2" name="Tittel 1">
            <a:extLst>
              <a:ext uri="{FF2B5EF4-FFF2-40B4-BE49-F238E27FC236}">
                <a16:creationId xmlns:a16="http://schemas.microsoft.com/office/drawing/2014/main" id="{D5BA9F40-4EC1-4731-A562-8AA7EEF1AEF7}"/>
              </a:ext>
            </a:extLst>
          </p:cNvPr>
          <p:cNvSpPr>
            <a:spLocks noGrp="1"/>
          </p:cNvSpPr>
          <p:nvPr>
            <p:ph type="title" hasCustomPrompt="1"/>
          </p:nvPr>
        </p:nvSpPr>
        <p:spPr>
          <a:xfrm>
            <a:off x="864108" y="1922820"/>
            <a:ext cx="10463784" cy="2954655"/>
          </a:xfrm>
        </p:spPr>
        <p:txBody>
          <a:bodyPr anchor="ctr" anchorCtr="1">
            <a:noAutofit/>
          </a:bodyPr>
          <a:lstStyle>
            <a:lvl1pPr algn="ctr">
              <a:defRPr lang="nb-NO" sz="4000" dirty="0"/>
            </a:lvl1pPr>
          </a:lstStyle>
          <a:p>
            <a:r>
              <a:rPr lang="nb-NO">
                <a:latin typeface="Calibri" panose="020F0502020204030204" pitchFamily="34" charset="0"/>
                <a:cs typeface="Calibri" panose="020F0502020204030204" pitchFamily="34" charset="0"/>
              </a:rPr>
              <a:t>“</a:t>
            </a:r>
            <a:r>
              <a:rPr lang="nb-NO"/>
              <a:t>Sitat</a:t>
            </a:r>
            <a:r>
              <a:rPr lang="nb-NO">
                <a:latin typeface="Calibri" panose="020F0502020204030204" pitchFamily="34" charset="0"/>
                <a:cs typeface="Calibri" panose="020F0502020204030204" pitchFamily="34" charset="0"/>
              </a:rPr>
              <a:t>”</a:t>
            </a:r>
            <a:endParaRPr lang="nb-NO"/>
          </a:p>
        </p:txBody>
      </p:sp>
      <p:sp>
        <p:nvSpPr>
          <p:cNvPr id="3" name="TextBox 2">
            <a:extLst>
              <a:ext uri="{FF2B5EF4-FFF2-40B4-BE49-F238E27FC236}">
                <a16:creationId xmlns:a16="http://schemas.microsoft.com/office/drawing/2014/main" id="{C6138F2D-C031-48C7-A044-7E7A09D243AF}"/>
              </a:ext>
            </a:extLst>
          </p:cNvPr>
          <p:cNvSpPr txBox="1"/>
          <p:nvPr userDrawn="1"/>
        </p:nvSpPr>
        <p:spPr>
          <a:xfrm>
            <a:off x="5786236" y="984809"/>
            <a:ext cx="619529" cy="369332"/>
          </a:xfrm>
          <a:prstGeom prst="rect">
            <a:avLst/>
          </a:prstGeom>
          <a:noFill/>
        </p:spPr>
        <p:txBody>
          <a:bodyPr wrap="none" rtlCol="0">
            <a:spAutoFit/>
          </a:bodyPr>
          <a:lstStyle/>
          <a:p>
            <a:r>
              <a:rPr lang="nb-NO" b="1">
                <a:solidFill>
                  <a:srgbClr val="DCE7DF"/>
                </a:solidFill>
              </a:rPr>
              <a:t>Sitat</a:t>
            </a:r>
          </a:p>
        </p:txBody>
      </p:sp>
    </p:spTree>
    <p:extLst>
      <p:ext uri="{BB962C8B-B14F-4D97-AF65-F5344CB8AC3E}">
        <p14:creationId xmlns:p14="http://schemas.microsoft.com/office/powerpoint/2010/main" val="177023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tekst og bilde (høyre)">
    <p:spTree>
      <p:nvGrpSpPr>
        <p:cNvPr id="1" name=""/>
        <p:cNvGrpSpPr/>
        <p:nvPr/>
      </p:nvGrpSpPr>
      <p:grpSpPr>
        <a:xfrm>
          <a:off x="0" y="0"/>
          <a:ext cx="0" cy="0"/>
          <a:chOff x="0" y="0"/>
          <a:chExt cx="0" cy="0"/>
        </a:xfrm>
      </p:grpSpPr>
      <p:sp>
        <p:nvSpPr>
          <p:cNvPr id="12" name="Tittel 1">
            <a:extLst>
              <a:ext uri="{FF2B5EF4-FFF2-40B4-BE49-F238E27FC236}">
                <a16:creationId xmlns:a16="http://schemas.microsoft.com/office/drawing/2014/main" id="{7594C2F5-CC97-4537-A36D-6C971236B09B}"/>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a:latin typeface="+mn-lt"/>
              </a:rPr>
              <a:t>For å endre utsnitt i bildeplassholderen kan du </a:t>
            </a:r>
            <a:r>
              <a:rPr lang="nb-NO" sz="1600" b="1" err="1">
                <a:latin typeface="+mn-lt"/>
              </a:rPr>
              <a:t>høyreklikke</a:t>
            </a:r>
            <a:r>
              <a:rPr lang="nb-NO" sz="1600" b="1">
                <a:latin typeface="+mn-lt"/>
              </a:rPr>
              <a:t> på bildet etter at det er satt inn og velge «Beskjær».</a:t>
            </a:r>
          </a:p>
        </p:txBody>
      </p:sp>
      <p:sp>
        <p:nvSpPr>
          <p:cNvPr id="9" name="Plassholder for lysbildenummer 8">
            <a:extLst>
              <a:ext uri="{FF2B5EF4-FFF2-40B4-BE49-F238E27FC236}">
                <a16:creationId xmlns:a16="http://schemas.microsoft.com/office/drawing/2014/main" id="{AD9CAD1D-7AEB-48A4-BF2D-2EEB34A0C328}"/>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8" name="Plassholder for bunntekst 7">
            <a:extLst>
              <a:ext uri="{FF2B5EF4-FFF2-40B4-BE49-F238E27FC236}">
                <a16:creationId xmlns:a16="http://schemas.microsoft.com/office/drawing/2014/main" id="{9B976B9A-87B2-4F30-A7D5-84E3E78C4FED}"/>
              </a:ext>
            </a:extLst>
          </p:cNvPr>
          <p:cNvSpPr>
            <a:spLocks noGrp="1"/>
          </p:cNvSpPr>
          <p:nvPr>
            <p:ph type="ftr" sz="quarter" idx="11"/>
          </p:nvPr>
        </p:nvSpPr>
        <p:spPr/>
        <p:txBody>
          <a:bodyPr/>
          <a:lstStyle/>
          <a:p>
            <a:r>
              <a:rPr lang="nb-NO"/>
              <a:t>Tittel foredrag</a:t>
            </a:r>
          </a:p>
        </p:txBody>
      </p:sp>
      <p:sp>
        <p:nvSpPr>
          <p:cNvPr id="7" name="Plassholder for dato 6">
            <a:extLst>
              <a:ext uri="{FF2B5EF4-FFF2-40B4-BE49-F238E27FC236}">
                <a16:creationId xmlns:a16="http://schemas.microsoft.com/office/drawing/2014/main" id="{4FC5F22B-561B-489D-8330-63380CC4820D}"/>
              </a:ext>
            </a:extLst>
          </p:cNvPr>
          <p:cNvSpPr>
            <a:spLocks noGrp="1"/>
          </p:cNvSpPr>
          <p:nvPr>
            <p:ph type="dt" sz="half" idx="10"/>
          </p:nvPr>
        </p:nvSpPr>
        <p:spPr/>
        <p:txBody>
          <a:bodyPr/>
          <a:lstStyle/>
          <a:p>
            <a:fld id="{CED8A913-8813-4356-AE0C-C2276D55688C}" type="datetime1">
              <a:rPr lang="nb-NO" smtClean="0"/>
              <a:t>20.10.2025</a:t>
            </a:fld>
            <a:endParaRPr lang="nb-NO"/>
          </a:p>
        </p:txBody>
      </p:sp>
      <p:sp>
        <p:nvSpPr>
          <p:cNvPr id="13" name="Plassholder for bilde 7">
            <a:extLst>
              <a:ext uri="{FF2B5EF4-FFF2-40B4-BE49-F238E27FC236}">
                <a16:creationId xmlns:a16="http://schemas.microsoft.com/office/drawing/2014/main" id="{6F389596-D1B8-48DB-B40E-0C4288631A88}"/>
              </a:ext>
            </a:extLst>
          </p:cNvPr>
          <p:cNvSpPr>
            <a:spLocks noGrp="1"/>
          </p:cNvSpPr>
          <p:nvPr>
            <p:ph type="pic" sz="quarter" idx="15"/>
          </p:nvPr>
        </p:nvSpPr>
        <p:spPr>
          <a:xfrm>
            <a:off x="6882580" y="1956619"/>
            <a:ext cx="4445311" cy="3805551"/>
          </a:xfrm>
          <a:solidFill>
            <a:schemeClr val="bg1">
              <a:lumMod val="75000"/>
            </a:schemeClr>
          </a:solidFill>
        </p:spPr>
        <p:txBody>
          <a:bodyPr tIns="180000"/>
          <a:lstStyle>
            <a:lvl1pPr marL="0" indent="0" algn="ctr">
              <a:buNone/>
              <a:defRPr sz="2400">
                <a:solidFill>
                  <a:schemeClr val="tx1"/>
                </a:solidFill>
              </a:defRPr>
            </a:lvl1pPr>
          </a:lstStyle>
          <a:p>
            <a:r>
              <a:rPr lang="nb-NO"/>
              <a:t>Klikk på ikonet for å legge til et bilde</a:t>
            </a:r>
          </a:p>
        </p:txBody>
      </p:sp>
      <p:sp>
        <p:nvSpPr>
          <p:cNvPr id="11" name="Plassholder for tekst 2">
            <a:extLst>
              <a:ext uri="{FF2B5EF4-FFF2-40B4-BE49-F238E27FC236}">
                <a16:creationId xmlns:a16="http://schemas.microsoft.com/office/drawing/2014/main" id="{BDF56B18-C0C8-4A05-805B-C91E5B28AD74}"/>
              </a:ext>
            </a:extLst>
          </p:cNvPr>
          <p:cNvSpPr>
            <a:spLocks noGrp="1"/>
          </p:cNvSpPr>
          <p:nvPr>
            <p:ph type="body" sz="quarter" idx="17"/>
          </p:nvPr>
        </p:nvSpPr>
        <p:spPr>
          <a:xfrm>
            <a:off x="864106" y="1956619"/>
            <a:ext cx="5644849" cy="38055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Tittel 9">
            <a:extLst>
              <a:ext uri="{FF2B5EF4-FFF2-40B4-BE49-F238E27FC236}">
                <a16:creationId xmlns:a16="http://schemas.microsoft.com/office/drawing/2014/main" id="{FCAD0A85-D3E6-4054-8485-581C18C917D7}"/>
              </a:ext>
            </a:extLst>
          </p:cNvPr>
          <p:cNvSpPr>
            <a:spLocks noGrp="1"/>
          </p:cNvSpPr>
          <p:nvPr>
            <p:ph type="title"/>
          </p:nvPr>
        </p:nvSpPr>
        <p:spPr>
          <a:xfrm>
            <a:off x="864107" y="569531"/>
            <a:ext cx="10463783" cy="1052596"/>
          </a:xfrm>
        </p:spPr>
        <p:txBody>
          <a:bodyPr/>
          <a:lstStyle/>
          <a:p>
            <a:r>
              <a:rPr lang="nb-NO"/>
              <a:t>Klikk for å redigere tittelstil</a:t>
            </a:r>
          </a:p>
        </p:txBody>
      </p:sp>
    </p:spTree>
    <p:extLst>
      <p:ext uri="{BB962C8B-B14F-4D97-AF65-F5344CB8AC3E}">
        <p14:creationId xmlns:p14="http://schemas.microsoft.com/office/powerpoint/2010/main" val="110346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tabell/graf (høyre)">
    <p:spTree>
      <p:nvGrpSpPr>
        <p:cNvPr id="1" name=""/>
        <p:cNvGrpSpPr/>
        <p:nvPr/>
      </p:nvGrpSpPr>
      <p:grpSpPr>
        <a:xfrm>
          <a:off x="0" y="0"/>
          <a:ext cx="0" cy="0"/>
          <a:chOff x="0" y="0"/>
          <a:chExt cx="0" cy="0"/>
        </a:xfrm>
      </p:grpSpPr>
      <p:sp>
        <p:nvSpPr>
          <p:cNvPr id="9" name="Plassholder for lysbildenummer 8">
            <a:extLst>
              <a:ext uri="{FF2B5EF4-FFF2-40B4-BE49-F238E27FC236}">
                <a16:creationId xmlns:a16="http://schemas.microsoft.com/office/drawing/2014/main" id="{AD9CAD1D-7AEB-48A4-BF2D-2EEB34A0C328}"/>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8" name="Plassholder for bunntekst 7">
            <a:extLst>
              <a:ext uri="{FF2B5EF4-FFF2-40B4-BE49-F238E27FC236}">
                <a16:creationId xmlns:a16="http://schemas.microsoft.com/office/drawing/2014/main" id="{9B976B9A-87B2-4F30-A7D5-84E3E78C4FED}"/>
              </a:ext>
            </a:extLst>
          </p:cNvPr>
          <p:cNvSpPr>
            <a:spLocks noGrp="1"/>
          </p:cNvSpPr>
          <p:nvPr>
            <p:ph type="ftr" sz="quarter" idx="11"/>
          </p:nvPr>
        </p:nvSpPr>
        <p:spPr/>
        <p:txBody>
          <a:bodyPr/>
          <a:lstStyle/>
          <a:p>
            <a:r>
              <a:rPr lang="nb-NO"/>
              <a:t>Tittel foredrag</a:t>
            </a:r>
          </a:p>
        </p:txBody>
      </p:sp>
      <p:sp>
        <p:nvSpPr>
          <p:cNvPr id="7" name="Plassholder for dato 6">
            <a:extLst>
              <a:ext uri="{FF2B5EF4-FFF2-40B4-BE49-F238E27FC236}">
                <a16:creationId xmlns:a16="http://schemas.microsoft.com/office/drawing/2014/main" id="{4FC5F22B-561B-489D-8330-63380CC4820D}"/>
              </a:ext>
            </a:extLst>
          </p:cNvPr>
          <p:cNvSpPr>
            <a:spLocks noGrp="1"/>
          </p:cNvSpPr>
          <p:nvPr>
            <p:ph type="dt" sz="half" idx="10"/>
          </p:nvPr>
        </p:nvSpPr>
        <p:spPr/>
        <p:txBody>
          <a:bodyPr/>
          <a:lstStyle/>
          <a:p>
            <a:fld id="{67D8D9F7-F0DC-4EFC-B2F6-BBCEBA4EFCBA}" type="datetime1">
              <a:rPr lang="nb-NO" smtClean="0"/>
              <a:t>20.10.2025</a:t>
            </a:fld>
            <a:endParaRPr lang="nb-NO"/>
          </a:p>
        </p:txBody>
      </p:sp>
      <p:sp>
        <p:nvSpPr>
          <p:cNvPr id="12" name="Plassholder for tekst 2">
            <a:extLst>
              <a:ext uri="{FF2B5EF4-FFF2-40B4-BE49-F238E27FC236}">
                <a16:creationId xmlns:a16="http://schemas.microsoft.com/office/drawing/2014/main" id="{C83581B4-FDEE-4B56-9809-81EDA683E69F}"/>
              </a:ext>
            </a:extLst>
          </p:cNvPr>
          <p:cNvSpPr>
            <a:spLocks noGrp="1"/>
          </p:cNvSpPr>
          <p:nvPr>
            <p:ph type="body" sz="quarter" idx="18"/>
          </p:nvPr>
        </p:nvSpPr>
        <p:spPr>
          <a:xfrm>
            <a:off x="6882582" y="1956619"/>
            <a:ext cx="4445310" cy="38055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5">
            <a:extLst>
              <a:ext uri="{FF2B5EF4-FFF2-40B4-BE49-F238E27FC236}">
                <a16:creationId xmlns:a16="http://schemas.microsoft.com/office/drawing/2014/main" id="{2A997653-2816-416F-9852-4FA2780EC3D7}"/>
              </a:ext>
            </a:extLst>
          </p:cNvPr>
          <p:cNvSpPr>
            <a:spLocks noGrp="1"/>
          </p:cNvSpPr>
          <p:nvPr>
            <p:ph sz="quarter" idx="20" hasCustomPrompt="1"/>
          </p:nvPr>
        </p:nvSpPr>
        <p:spPr>
          <a:xfrm>
            <a:off x="901065" y="1956619"/>
            <a:ext cx="5607889" cy="3805552"/>
          </a:xfrm>
        </p:spPr>
        <p:txBody>
          <a:bodyPr/>
          <a:lstStyle>
            <a:lvl1pPr marL="0" indent="0">
              <a:buNone/>
              <a:defRPr/>
            </a:lvl1pPr>
          </a:lstStyle>
          <a:p>
            <a:pPr lvl="0"/>
            <a:r>
              <a:rPr lang="nb-NO"/>
              <a:t> </a:t>
            </a:r>
          </a:p>
        </p:txBody>
      </p:sp>
      <p:sp>
        <p:nvSpPr>
          <p:cNvPr id="2" name="Tittel 1">
            <a:extLst>
              <a:ext uri="{FF2B5EF4-FFF2-40B4-BE49-F238E27FC236}">
                <a16:creationId xmlns:a16="http://schemas.microsoft.com/office/drawing/2014/main" id="{C881C793-6917-4814-A73A-7174079C6F87}"/>
              </a:ext>
            </a:extLst>
          </p:cNvPr>
          <p:cNvSpPr>
            <a:spLocks noGrp="1"/>
          </p:cNvSpPr>
          <p:nvPr>
            <p:ph type="title"/>
          </p:nvPr>
        </p:nvSpPr>
        <p:spPr>
          <a:xfrm>
            <a:off x="864108" y="569531"/>
            <a:ext cx="10463784" cy="1052596"/>
          </a:xfrm>
        </p:spPr>
        <p:txBody>
          <a:bodyPr/>
          <a:lstStyle/>
          <a:p>
            <a:r>
              <a:rPr lang="nb-NO"/>
              <a:t>Klikk for å redigere tittelstil</a:t>
            </a:r>
          </a:p>
        </p:txBody>
      </p:sp>
    </p:spTree>
    <p:extLst>
      <p:ext uri="{BB962C8B-B14F-4D97-AF65-F5344CB8AC3E}">
        <p14:creationId xmlns:p14="http://schemas.microsoft.com/office/powerpoint/2010/main" val="3364656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bilder">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ACBBED51-3F69-4F11-B52D-0F4B532BF3A8}"/>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a:latin typeface="+mn-lt"/>
              </a:rPr>
              <a:t>For å endre utsnitt i bildeplassholderen kan du </a:t>
            </a:r>
            <a:r>
              <a:rPr lang="nb-NO" sz="1600" b="1" err="1">
                <a:latin typeface="+mn-lt"/>
              </a:rPr>
              <a:t>høyreklikke</a:t>
            </a:r>
            <a:r>
              <a:rPr lang="nb-NO" sz="1600" b="1">
                <a:latin typeface="+mn-lt"/>
              </a:rPr>
              <a:t> på bildet etter at det er satt inn og velge «Beskjær».</a:t>
            </a:r>
          </a:p>
        </p:txBody>
      </p:sp>
      <p:sp>
        <p:nvSpPr>
          <p:cNvPr id="4" name="Plassholder for lysbildenummer 3">
            <a:extLst>
              <a:ext uri="{FF2B5EF4-FFF2-40B4-BE49-F238E27FC236}">
                <a16:creationId xmlns:a16="http://schemas.microsoft.com/office/drawing/2014/main" id="{96E734C9-890B-4149-802B-6ADB2B7495D3}"/>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3" name="Plassholder for bunntekst 2">
            <a:extLst>
              <a:ext uri="{FF2B5EF4-FFF2-40B4-BE49-F238E27FC236}">
                <a16:creationId xmlns:a16="http://schemas.microsoft.com/office/drawing/2014/main" id="{EBB7BA1F-5A8D-4A00-BDC3-F7E1CE2098B4}"/>
              </a:ext>
            </a:extLst>
          </p:cNvPr>
          <p:cNvSpPr>
            <a:spLocks noGrp="1"/>
          </p:cNvSpPr>
          <p:nvPr>
            <p:ph type="ftr" sz="quarter" idx="11"/>
          </p:nvPr>
        </p:nvSpPr>
        <p:spPr/>
        <p:txBody>
          <a:bodyPr/>
          <a:lstStyle>
            <a:lvl1pPr algn="ctr">
              <a:defRPr/>
            </a:lvl1pPr>
          </a:lstStyle>
          <a:p>
            <a:r>
              <a:rPr lang="nb-NO"/>
              <a:t>Tittel foredrag</a:t>
            </a:r>
          </a:p>
        </p:txBody>
      </p:sp>
      <p:sp>
        <p:nvSpPr>
          <p:cNvPr id="2" name="Plassholder for dato 1">
            <a:extLst>
              <a:ext uri="{FF2B5EF4-FFF2-40B4-BE49-F238E27FC236}">
                <a16:creationId xmlns:a16="http://schemas.microsoft.com/office/drawing/2014/main" id="{86BB4A9E-1D2F-43F8-87CF-670AB038CC43}"/>
              </a:ext>
            </a:extLst>
          </p:cNvPr>
          <p:cNvSpPr>
            <a:spLocks noGrp="1"/>
          </p:cNvSpPr>
          <p:nvPr>
            <p:ph type="dt" sz="half" idx="10"/>
          </p:nvPr>
        </p:nvSpPr>
        <p:spPr/>
        <p:txBody>
          <a:bodyPr/>
          <a:lstStyle/>
          <a:p>
            <a:fld id="{369D31DE-4F59-4BF6-8B0F-31432ADA1BE7}" type="datetime1">
              <a:rPr lang="nb-NO" smtClean="0"/>
              <a:t>20.10.2025</a:t>
            </a:fld>
            <a:endParaRPr lang="nb-NO"/>
          </a:p>
        </p:txBody>
      </p:sp>
      <p:sp>
        <p:nvSpPr>
          <p:cNvPr id="8" name="Plassholder for bilde 7">
            <a:extLst>
              <a:ext uri="{FF2B5EF4-FFF2-40B4-BE49-F238E27FC236}">
                <a16:creationId xmlns:a16="http://schemas.microsoft.com/office/drawing/2014/main" id="{0BCBC816-F638-4BD1-A69A-222553C658B0}"/>
              </a:ext>
            </a:extLst>
          </p:cNvPr>
          <p:cNvSpPr>
            <a:spLocks noGrp="1"/>
          </p:cNvSpPr>
          <p:nvPr>
            <p:ph type="pic" sz="quarter" idx="16"/>
          </p:nvPr>
        </p:nvSpPr>
        <p:spPr>
          <a:xfrm>
            <a:off x="7332453" y="1095829"/>
            <a:ext cx="3995439" cy="5141069"/>
          </a:xfrm>
          <a:solidFill>
            <a:schemeClr val="bg1">
              <a:lumMod val="75000"/>
            </a:schemeClr>
          </a:solidFill>
        </p:spPr>
        <p:txBody>
          <a:bodyPr tIns="180000"/>
          <a:lstStyle>
            <a:lvl1pPr marL="0" indent="0" algn="ctr">
              <a:buNone/>
              <a:defRPr sz="2400">
                <a:solidFill>
                  <a:schemeClr val="tx1"/>
                </a:solidFill>
              </a:defRPr>
            </a:lvl1pPr>
          </a:lstStyle>
          <a:p>
            <a:r>
              <a:rPr lang="nb-NO"/>
              <a:t>Klikk på ikonet for å legge til et bilde</a:t>
            </a:r>
          </a:p>
        </p:txBody>
      </p:sp>
      <p:sp>
        <p:nvSpPr>
          <p:cNvPr id="11" name="Plassholder for bilde 7">
            <a:extLst>
              <a:ext uri="{FF2B5EF4-FFF2-40B4-BE49-F238E27FC236}">
                <a16:creationId xmlns:a16="http://schemas.microsoft.com/office/drawing/2014/main" id="{8A1B8B95-4B40-483C-8075-5F4DA2EA8485}"/>
              </a:ext>
            </a:extLst>
          </p:cNvPr>
          <p:cNvSpPr>
            <a:spLocks noGrp="1"/>
          </p:cNvSpPr>
          <p:nvPr>
            <p:ph type="pic" sz="quarter" idx="15"/>
          </p:nvPr>
        </p:nvSpPr>
        <p:spPr>
          <a:xfrm>
            <a:off x="864107" y="1095829"/>
            <a:ext cx="6149169" cy="5141069"/>
          </a:xfrm>
          <a:solidFill>
            <a:schemeClr val="bg1">
              <a:lumMod val="75000"/>
            </a:schemeClr>
          </a:solidFill>
        </p:spPr>
        <p:txBody>
          <a:bodyPr tIns="180000"/>
          <a:lstStyle>
            <a:lvl1pPr marL="0" indent="0" algn="ctr">
              <a:buNone/>
              <a:defRPr sz="2400">
                <a:solidFill>
                  <a:schemeClr val="tx1"/>
                </a:solidFill>
              </a:defRPr>
            </a:lvl1pPr>
          </a:lstStyle>
          <a:p>
            <a:r>
              <a:rPr lang="nb-NO"/>
              <a:t>Klikk på ikonet for å legge til et bilde</a:t>
            </a:r>
          </a:p>
        </p:txBody>
      </p:sp>
      <p:sp>
        <p:nvSpPr>
          <p:cNvPr id="9" name="Title 4">
            <a:extLst>
              <a:ext uri="{FF2B5EF4-FFF2-40B4-BE49-F238E27FC236}">
                <a16:creationId xmlns:a16="http://schemas.microsoft.com/office/drawing/2014/main" id="{5E31BC18-B8DA-416F-93A1-F3B4B18B9C50}"/>
              </a:ext>
            </a:extLst>
          </p:cNvPr>
          <p:cNvSpPr>
            <a:spLocks noGrp="1"/>
          </p:cNvSpPr>
          <p:nvPr>
            <p:ph type="title"/>
          </p:nvPr>
        </p:nvSpPr>
        <p:spPr>
          <a:xfrm>
            <a:off x="864108" y="6282766"/>
            <a:ext cx="10463784" cy="268639"/>
          </a:xfrm>
        </p:spPr>
        <p:txBody>
          <a:bodyPr/>
          <a:lstStyle>
            <a:lvl1pPr algn="ctr">
              <a:defRPr sz="1200"/>
            </a:lvl1pPr>
          </a:lstStyle>
          <a:p>
            <a:r>
              <a:rPr lang="nb-NO"/>
              <a:t>Klikk for å redigere tittelstil</a:t>
            </a:r>
          </a:p>
        </p:txBody>
      </p:sp>
    </p:spTree>
    <p:extLst>
      <p:ext uri="{BB962C8B-B14F-4D97-AF65-F5344CB8AC3E}">
        <p14:creationId xmlns:p14="http://schemas.microsoft.com/office/powerpoint/2010/main" val="3219101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tt bilde">
    <p:spTree>
      <p:nvGrpSpPr>
        <p:cNvPr id="1" name=""/>
        <p:cNvGrpSpPr/>
        <p:nvPr/>
      </p:nvGrpSpPr>
      <p:grpSpPr>
        <a:xfrm>
          <a:off x="0" y="0"/>
          <a:ext cx="0" cy="0"/>
          <a:chOff x="0" y="0"/>
          <a:chExt cx="0" cy="0"/>
        </a:xfrm>
      </p:grpSpPr>
      <p:sp>
        <p:nvSpPr>
          <p:cNvPr id="7" name="forklaring">
            <a:extLst>
              <a:ext uri="{FF2B5EF4-FFF2-40B4-BE49-F238E27FC236}">
                <a16:creationId xmlns:a16="http://schemas.microsoft.com/office/drawing/2014/main" id="{56B5981F-C5CD-4449-B299-6D27536ABEA7}"/>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a:latin typeface="+mn-lt"/>
              </a:rPr>
              <a:t>For å endre utsnitt i bildeplassholderen kan du </a:t>
            </a:r>
            <a:r>
              <a:rPr lang="nb-NO" sz="1600" b="1" err="1">
                <a:latin typeface="+mn-lt"/>
              </a:rPr>
              <a:t>høyreklikke</a:t>
            </a:r>
            <a:r>
              <a:rPr lang="nb-NO" sz="1600" b="1">
                <a:latin typeface="+mn-lt"/>
              </a:rPr>
              <a:t> på bildet etter at det er satt inn og velge «Beskjær».</a:t>
            </a:r>
          </a:p>
        </p:txBody>
      </p:sp>
      <p:sp>
        <p:nvSpPr>
          <p:cNvPr id="4" name="Plassholder for lysbildenummer 3">
            <a:extLst>
              <a:ext uri="{FF2B5EF4-FFF2-40B4-BE49-F238E27FC236}">
                <a16:creationId xmlns:a16="http://schemas.microsoft.com/office/drawing/2014/main" id="{96E734C9-890B-4149-802B-6ADB2B7495D3}"/>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3" name="Plassholder for bunntekst 2">
            <a:extLst>
              <a:ext uri="{FF2B5EF4-FFF2-40B4-BE49-F238E27FC236}">
                <a16:creationId xmlns:a16="http://schemas.microsoft.com/office/drawing/2014/main" id="{EBB7BA1F-5A8D-4A00-BDC3-F7E1CE2098B4}"/>
              </a:ext>
            </a:extLst>
          </p:cNvPr>
          <p:cNvSpPr>
            <a:spLocks noGrp="1"/>
          </p:cNvSpPr>
          <p:nvPr>
            <p:ph type="ftr" sz="quarter" idx="11"/>
          </p:nvPr>
        </p:nvSpPr>
        <p:spPr/>
        <p:txBody>
          <a:bodyPr/>
          <a:lstStyle/>
          <a:p>
            <a:r>
              <a:rPr lang="nb-NO"/>
              <a:t>Tittel foredrag</a:t>
            </a:r>
          </a:p>
        </p:txBody>
      </p:sp>
      <p:sp>
        <p:nvSpPr>
          <p:cNvPr id="2" name="Plassholder for dato 1">
            <a:extLst>
              <a:ext uri="{FF2B5EF4-FFF2-40B4-BE49-F238E27FC236}">
                <a16:creationId xmlns:a16="http://schemas.microsoft.com/office/drawing/2014/main" id="{86BB4A9E-1D2F-43F8-87CF-670AB038CC43}"/>
              </a:ext>
            </a:extLst>
          </p:cNvPr>
          <p:cNvSpPr>
            <a:spLocks noGrp="1"/>
          </p:cNvSpPr>
          <p:nvPr>
            <p:ph type="dt" sz="half" idx="10"/>
          </p:nvPr>
        </p:nvSpPr>
        <p:spPr/>
        <p:txBody>
          <a:bodyPr/>
          <a:lstStyle/>
          <a:p>
            <a:fld id="{E6EE0121-C198-4214-85BD-A1EA33FFC122}" type="datetime1">
              <a:rPr lang="nb-NO" smtClean="0"/>
              <a:t>20.10.2025</a:t>
            </a:fld>
            <a:endParaRPr lang="nb-NO"/>
          </a:p>
        </p:txBody>
      </p:sp>
      <p:sp>
        <p:nvSpPr>
          <p:cNvPr id="6" name="Plassholder for bilde 7">
            <a:extLst>
              <a:ext uri="{FF2B5EF4-FFF2-40B4-BE49-F238E27FC236}">
                <a16:creationId xmlns:a16="http://schemas.microsoft.com/office/drawing/2014/main" id="{E96225AC-2339-4269-B4D6-802F0014A4C1}"/>
              </a:ext>
            </a:extLst>
          </p:cNvPr>
          <p:cNvSpPr>
            <a:spLocks noGrp="1"/>
          </p:cNvSpPr>
          <p:nvPr>
            <p:ph type="pic" sz="quarter" idx="13"/>
          </p:nvPr>
        </p:nvSpPr>
        <p:spPr>
          <a:xfrm>
            <a:off x="864108" y="715993"/>
            <a:ext cx="10463785" cy="5520906"/>
          </a:xfrm>
          <a:solidFill>
            <a:schemeClr val="bg1">
              <a:lumMod val="75000"/>
            </a:schemeClr>
          </a:solidFill>
        </p:spPr>
        <p:txBody>
          <a:bodyPr tIns="180000"/>
          <a:lstStyle>
            <a:lvl1pPr marL="0" indent="0" algn="ctr">
              <a:buNone/>
              <a:defRPr sz="2400">
                <a:solidFill>
                  <a:schemeClr val="tx1"/>
                </a:solidFill>
              </a:defRPr>
            </a:lvl1pPr>
          </a:lstStyle>
          <a:p>
            <a:r>
              <a:rPr lang="nb-NO"/>
              <a:t>Klikk på ikonet for å legge til et bilde</a:t>
            </a:r>
          </a:p>
        </p:txBody>
      </p:sp>
      <p:sp>
        <p:nvSpPr>
          <p:cNvPr id="5" name="Title 4">
            <a:extLst>
              <a:ext uri="{FF2B5EF4-FFF2-40B4-BE49-F238E27FC236}">
                <a16:creationId xmlns:a16="http://schemas.microsoft.com/office/drawing/2014/main" id="{23B16BE0-1BCE-4B1B-A7CB-E6F1CDFE7AC1}"/>
              </a:ext>
            </a:extLst>
          </p:cNvPr>
          <p:cNvSpPr>
            <a:spLocks noGrp="1"/>
          </p:cNvSpPr>
          <p:nvPr>
            <p:ph type="title"/>
          </p:nvPr>
        </p:nvSpPr>
        <p:spPr>
          <a:xfrm>
            <a:off x="864108" y="6282766"/>
            <a:ext cx="10463784" cy="268639"/>
          </a:xfrm>
        </p:spPr>
        <p:txBody>
          <a:bodyPr/>
          <a:lstStyle>
            <a:lvl1pPr algn="ctr">
              <a:defRPr sz="1200"/>
            </a:lvl1pPr>
          </a:lstStyle>
          <a:p>
            <a:r>
              <a:rPr lang="nb-NO"/>
              <a:t>Klikk for å redigere tittelstil</a:t>
            </a:r>
          </a:p>
        </p:txBody>
      </p:sp>
    </p:spTree>
    <p:extLst>
      <p:ext uri="{BB962C8B-B14F-4D97-AF65-F5344CB8AC3E}">
        <p14:creationId xmlns:p14="http://schemas.microsoft.com/office/powerpoint/2010/main" val="2283913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5C1DF212-B43C-4E27-8A32-30A911DB7BC0}"/>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4" name="Plassholder for bunntekst 3">
            <a:extLst>
              <a:ext uri="{FF2B5EF4-FFF2-40B4-BE49-F238E27FC236}">
                <a16:creationId xmlns:a16="http://schemas.microsoft.com/office/drawing/2014/main" id="{C0697C09-DA3F-49E2-AFE2-17C81B58D441}"/>
              </a:ext>
            </a:extLst>
          </p:cNvPr>
          <p:cNvSpPr>
            <a:spLocks noGrp="1"/>
          </p:cNvSpPr>
          <p:nvPr>
            <p:ph type="ftr" sz="quarter" idx="11"/>
          </p:nvPr>
        </p:nvSpPr>
        <p:spPr/>
        <p:txBody>
          <a:bodyPr/>
          <a:lstStyle/>
          <a:p>
            <a:r>
              <a:rPr lang="nb-NO"/>
              <a:t>Tittel foredrag</a:t>
            </a:r>
          </a:p>
        </p:txBody>
      </p:sp>
      <p:sp>
        <p:nvSpPr>
          <p:cNvPr id="3" name="Plassholder for dato 2">
            <a:extLst>
              <a:ext uri="{FF2B5EF4-FFF2-40B4-BE49-F238E27FC236}">
                <a16:creationId xmlns:a16="http://schemas.microsoft.com/office/drawing/2014/main" id="{48C01A9D-ABCE-4C71-80EA-10CB24A60484}"/>
              </a:ext>
            </a:extLst>
          </p:cNvPr>
          <p:cNvSpPr>
            <a:spLocks noGrp="1"/>
          </p:cNvSpPr>
          <p:nvPr>
            <p:ph type="dt" sz="half" idx="10"/>
          </p:nvPr>
        </p:nvSpPr>
        <p:spPr/>
        <p:txBody>
          <a:bodyPr/>
          <a:lstStyle/>
          <a:p>
            <a:fld id="{DDD76D1B-79CB-458B-835C-47618CA46E2A}" type="datetime1">
              <a:rPr lang="nb-NO" smtClean="0"/>
              <a:t>20.10.2025</a:t>
            </a:fld>
            <a:endParaRPr lang="nb-NO"/>
          </a:p>
        </p:txBody>
      </p:sp>
      <p:sp>
        <p:nvSpPr>
          <p:cNvPr id="6" name="Tittel 5">
            <a:extLst>
              <a:ext uri="{FF2B5EF4-FFF2-40B4-BE49-F238E27FC236}">
                <a16:creationId xmlns:a16="http://schemas.microsoft.com/office/drawing/2014/main" id="{180A75A8-7C10-4B2C-9953-D7864D9E7D50}"/>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724033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ontaktinfo">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B5DA3DB-FF70-4CEA-8CF2-3B0E2E49BCDC}"/>
              </a:ext>
            </a:extLst>
          </p:cNvPr>
          <p:cNvSpPr/>
          <p:nvPr userDrawn="1"/>
        </p:nvSpPr>
        <p:spPr>
          <a:xfrm>
            <a:off x="0" y="0"/>
            <a:ext cx="12192000" cy="6858000"/>
          </a:xfrm>
          <a:prstGeom prst="rect">
            <a:avLst/>
          </a:prstGeom>
          <a:solidFill>
            <a:srgbClr val="DCE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CAE6BAA7-0B0D-4ED9-8A16-1612A0EF3E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8424" y="5518916"/>
            <a:ext cx="968752" cy="988246"/>
          </a:xfrm>
          <a:prstGeom prst="rect">
            <a:avLst/>
          </a:prstGeom>
        </p:spPr>
      </p:pic>
      <p:sp>
        <p:nvSpPr>
          <p:cNvPr id="11" name="Plassholder for lysbildenummer 10">
            <a:extLst>
              <a:ext uri="{FF2B5EF4-FFF2-40B4-BE49-F238E27FC236}">
                <a16:creationId xmlns:a16="http://schemas.microsoft.com/office/drawing/2014/main" id="{2E93A983-FBF8-470D-ACD8-9FC527BF9485}"/>
              </a:ext>
            </a:extLst>
          </p:cNvPr>
          <p:cNvSpPr>
            <a:spLocks noGrp="1"/>
          </p:cNvSpPr>
          <p:nvPr>
            <p:ph type="sldNum" sz="quarter" idx="12"/>
          </p:nvPr>
        </p:nvSpPr>
        <p:spPr/>
        <p:txBody>
          <a:bodyPr>
            <a:noAutofit/>
          </a:bodyPr>
          <a:lstStyle/>
          <a:p>
            <a:fld id="{74DC5C6B-5FF5-4C51-B1C4-3E46E479ECBD}" type="slidenum">
              <a:rPr lang="nb-NO" smtClean="0"/>
              <a:pPr/>
              <a:t>‹#›</a:t>
            </a:fld>
            <a:endParaRPr lang="nb-NO"/>
          </a:p>
        </p:txBody>
      </p:sp>
      <p:sp>
        <p:nvSpPr>
          <p:cNvPr id="10" name="Plassholder for bunntekst 9">
            <a:extLst>
              <a:ext uri="{FF2B5EF4-FFF2-40B4-BE49-F238E27FC236}">
                <a16:creationId xmlns:a16="http://schemas.microsoft.com/office/drawing/2014/main" id="{129E0172-EBFC-4EAD-94D8-5A59F9471CF5}"/>
              </a:ext>
            </a:extLst>
          </p:cNvPr>
          <p:cNvSpPr>
            <a:spLocks noGrp="1"/>
          </p:cNvSpPr>
          <p:nvPr>
            <p:ph type="ftr" sz="quarter" idx="11"/>
          </p:nvPr>
        </p:nvSpPr>
        <p:spPr/>
        <p:txBody>
          <a:bodyPr>
            <a:noAutofit/>
          </a:bodyPr>
          <a:lstStyle/>
          <a:p>
            <a:r>
              <a:rPr lang="nb-NO"/>
              <a:t>Tittel foredrag</a:t>
            </a:r>
          </a:p>
        </p:txBody>
      </p:sp>
      <p:sp>
        <p:nvSpPr>
          <p:cNvPr id="9" name="Plassholder for dato 8">
            <a:extLst>
              <a:ext uri="{FF2B5EF4-FFF2-40B4-BE49-F238E27FC236}">
                <a16:creationId xmlns:a16="http://schemas.microsoft.com/office/drawing/2014/main" id="{B232C7B6-D9F8-4B61-97DF-48612EA60F19}"/>
              </a:ext>
            </a:extLst>
          </p:cNvPr>
          <p:cNvSpPr>
            <a:spLocks noGrp="1"/>
          </p:cNvSpPr>
          <p:nvPr>
            <p:ph type="dt" sz="half" idx="10"/>
          </p:nvPr>
        </p:nvSpPr>
        <p:spPr/>
        <p:txBody>
          <a:bodyPr>
            <a:noAutofit/>
          </a:bodyPr>
          <a:lstStyle/>
          <a:p>
            <a:fld id="{009F2C39-2627-4074-9CE9-42396203A4A9}" type="datetime1">
              <a:rPr lang="nb-NO" smtClean="0"/>
              <a:t>20.10.2025</a:t>
            </a:fld>
            <a:endParaRPr lang="nb-NO"/>
          </a:p>
        </p:txBody>
      </p:sp>
      <p:sp>
        <p:nvSpPr>
          <p:cNvPr id="16" name="Plassholder for tekst 12">
            <a:extLst>
              <a:ext uri="{FF2B5EF4-FFF2-40B4-BE49-F238E27FC236}">
                <a16:creationId xmlns:a16="http://schemas.microsoft.com/office/drawing/2014/main" id="{51288EF3-989E-4C73-A412-BFDE260BFBC1}"/>
              </a:ext>
            </a:extLst>
          </p:cNvPr>
          <p:cNvSpPr>
            <a:spLocks noGrp="1"/>
          </p:cNvSpPr>
          <p:nvPr>
            <p:ph type="body" sz="quarter" idx="15" hasCustomPrompt="1"/>
          </p:nvPr>
        </p:nvSpPr>
        <p:spPr>
          <a:xfrm>
            <a:off x="501190" y="3808497"/>
            <a:ext cx="5594809" cy="307777"/>
          </a:xfrm>
        </p:spPr>
        <p:txBody>
          <a:bodyPr wrap="square">
            <a:noAutofit/>
          </a:bodyPr>
          <a:lstStyle>
            <a:lvl1pPr marL="0" indent="0">
              <a:buNone/>
              <a:defRPr sz="2000"/>
            </a:lvl1pPr>
          </a:lstStyle>
          <a:p>
            <a:pPr lvl="0"/>
            <a:r>
              <a:rPr lang="nb-NO"/>
              <a:t>Rediger tekststiler i malen</a:t>
            </a:r>
          </a:p>
        </p:txBody>
      </p:sp>
      <p:sp>
        <p:nvSpPr>
          <p:cNvPr id="15" name="TekstSylinder 14">
            <a:extLst>
              <a:ext uri="{FF2B5EF4-FFF2-40B4-BE49-F238E27FC236}">
                <a16:creationId xmlns:a16="http://schemas.microsoft.com/office/drawing/2014/main" id="{CE1C347E-0371-4952-8773-14BEE0056E78}"/>
              </a:ext>
            </a:extLst>
          </p:cNvPr>
          <p:cNvSpPr txBox="1"/>
          <p:nvPr userDrawn="1"/>
        </p:nvSpPr>
        <p:spPr>
          <a:xfrm>
            <a:off x="504063" y="3319101"/>
            <a:ext cx="5591936" cy="492443"/>
          </a:xfrm>
          <a:prstGeom prst="rect">
            <a:avLst/>
          </a:prstGeom>
          <a:noFill/>
        </p:spPr>
        <p:txBody>
          <a:bodyPr wrap="square" lIns="0" tIns="0" rIns="0" bIns="0" rtlCol="0">
            <a:noAutofit/>
          </a:bodyPr>
          <a:lstStyle/>
          <a:p>
            <a:r>
              <a:rPr lang="nb-NO" sz="3200" b="1">
                <a:solidFill>
                  <a:schemeClr val="tx1"/>
                </a:solidFill>
              </a:rPr>
              <a:t>Mer informasjon</a:t>
            </a:r>
          </a:p>
        </p:txBody>
      </p:sp>
      <p:sp>
        <p:nvSpPr>
          <p:cNvPr id="14" name="Plassholder for tekst 12">
            <a:extLst>
              <a:ext uri="{FF2B5EF4-FFF2-40B4-BE49-F238E27FC236}">
                <a16:creationId xmlns:a16="http://schemas.microsoft.com/office/drawing/2014/main" id="{B93B0BA4-7BFD-4A1D-A0A2-F34E607303F9}"/>
              </a:ext>
            </a:extLst>
          </p:cNvPr>
          <p:cNvSpPr>
            <a:spLocks noGrp="1"/>
          </p:cNvSpPr>
          <p:nvPr>
            <p:ph type="body" sz="quarter" idx="14" hasCustomPrompt="1"/>
          </p:nvPr>
        </p:nvSpPr>
        <p:spPr>
          <a:xfrm>
            <a:off x="501190" y="2704309"/>
            <a:ext cx="5594809" cy="307777"/>
          </a:xfrm>
        </p:spPr>
        <p:txBody>
          <a:bodyPr wrap="square">
            <a:noAutofit/>
          </a:bodyPr>
          <a:lstStyle>
            <a:lvl1pPr marL="0" indent="0">
              <a:buNone/>
              <a:defRPr sz="2000"/>
            </a:lvl1pPr>
          </a:lstStyle>
          <a:p>
            <a:pPr lvl="0"/>
            <a:r>
              <a:rPr lang="nb-NO" err="1"/>
              <a:t>Tlf</a:t>
            </a:r>
            <a:r>
              <a:rPr lang="nb-NO"/>
              <a:t> / epost</a:t>
            </a:r>
          </a:p>
        </p:txBody>
      </p:sp>
      <p:sp>
        <p:nvSpPr>
          <p:cNvPr id="13" name="Plassholder for tekst 12">
            <a:extLst>
              <a:ext uri="{FF2B5EF4-FFF2-40B4-BE49-F238E27FC236}">
                <a16:creationId xmlns:a16="http://schemas.microsoft.com/office/drawing/2014/main" id="{B459BD94-C578-443F-A2D1-76801A4ADF72}"/>
              </a:ext>
            </a:extLst>
          </p:cNvPr>
          <p:cNvSpPr>
            <a:spLocks noGrp="1"/>
          </p:cNvSpPr>
          <p:nvPr>
            <p:ph type="body" sz="quarter" idx="13" hasCustomPrompt="1"/>
          </p:nvPr>
        </p:nvSpPr>
        <p:spPr>
          <a:xfrm>
            <a:off x="501191" y="2398055"/>
            <a:ext cx="5594809" cy="307777"/>
          </a:xfrm>
        </p:spPr>
        <p:txBody>
          <a:bodyPr wrap="square">
            <a:noAutofit/>
          </a:bodyPr>
          <a:lstStyle>
            <a:lvl1pPr marL="0" indent="0">
              <a:buNone/>
              <a:defRPr sz="2000"/>
            </a:lvl1pPr>
          </a:lstStyle>
          <a:p>
            <a:pPr lvl="0"/>
            <a:r>
              <a:rPr lang="nb-NO"/>
              <a:t>Navn </a:t>
            </a:r>
            <a:r>
              <a:rPr lang="nb-NO" err="1"/>
              <a:t>Navnesen</a:t>
            </a:r>
            <a:endParaRPr lang="nb-NO"/>
          </a:p>
        </p:txBody>
      </p:sp>
      <p:sp>
        <p:nvSpPr>
          <p:cNvPr id="6" name="TekstSylinder 5">
            <a:extLst>
              <a:ext uri="{FF2B5EF4-FFF2-40B4-BE49-F238E27FC236}">
                <a16:creationId xmlns:a16="http://schemas.microsoft.com/office/drawing/2014/main" id="{0191679D-1E07-4BD9-A48F-9AD5B5A363D4}"/>
              </a:ext>
            </a:extLst>
          </p:cNvPr>
          <p:cNvSpPr txBox="1"/>
          <p:nvPr userDrawn="1"/>
        </p:nvSpPr>
        <p:spPr>
          <a:xfrm>
            <a:off x="504064" y="1908659"/>
            <a:ext cx="5591936" cy="492443"/>
          </a:xfrm>
          <a:prstGeom prst="rect">
            <a:avLst/>
          </a:prstGeom>
          <a:noFill/>
        </p:spPr>
        <p:txBody>
          <a:bodyPr wrap="square" lIns="0" tIns="0" rIns="0" bIns="0" rtlCol="0">
            <a:noAutofit/>
          </a:bodyPr>
          <a:lstStyle/>
          <a:p>
            <a:r>
              <a:rPr lang="nb-NO" sz="3200" b="1">
                <a:solidFill>
                  <a:schemeClr val="tx1"/>
                </a:solidFill>
              </a:rPr>
              <a:t>Kontaktinformasjon</a:t>
            </a:r>
          </a:p>
        </p:txBody>
      </p:sp>
    </p:spTree>
    <p:extLst>
      <p:ext uri="{BB962C8B-B14F-4D97-AF65-F5344CB8AC3E}">
        <p14:creationId xmlns:p14="http://schemas.microsoft.com/office/powerpoint/2010/main" val="4218957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verskrift, innhold og media (mø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7473B02-1FF5-4A94-B0A6-44D615C59DB8}"/>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17" tIns="22859" rIns="45717" bIns="22859" rtlCol="0" anchor="ctr"/>
          <a:lstStyle/>
          <a:p>
            <a:pPr algn="ctr"/>
            <a:endParaRPr lang="nb-NO" sz="1798">
              <a:solidFill>
                <a:schemeClr val="bg1"/>
              </a:solidFill>
            </a:endParaRPr>
          </a:p>
        </p:txBody>
      </p:sp>
      <p:sp>
        <p:nvSpPr>
          <p:cNvPr id="2" name="Tittel 1">
            <a:extLst>
              <a:ext uri="{FF2B5EF4-FFF2-40B4-BE49-F238E27FC236}">
                <a16:creationId xmlns:a16="http://schemas.microsoft.com/office/drawing/2014/main" id="{ADAC2822-8075-4A35-A5C4-69F3B156DC28}"/>
              </a:ext>
            </a:extLst>
          </p:cNvPr>
          <p:cNvSpPr>
            <a:spLocks noGrp="1"/>
          </p:cNvSpPr>
          <p:nvPr>
            <p:ph type="title"/>
          </p:nvPr>
        </p:nvSpPr>
        <p:spPr>
          <a:xfrm>
            <a:off x="761257" y="315913"/>
            <a:ext cx="5088940" cy="1157511"/>
          </a:xfrm>
        </p:spPr>
        <p:txBody>
          <a:bodyPr/>
          <a:lstStyle>
            <a:lvl1pPr>
              <a:defRPr>
                <a:solidFill>
                  <a:schemeClr val="bg1"/>
                </a:solidFill>
              </a:defRPr>
            </a:lvl1p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2C361934-D80D-4814-8AA3-05C151338119}"/>
              </a:ext>
            </a:extLst>
          </p:cNvPr>
          <p:cNvSpPr>
            <a:spLocks noGrp="1"/>
          </p:cNvSpPr>
          <p:nvPr>
            <p:ph idx="1"/>
          </p:nvPr>
        </p:nvSpPr>
        <p:spPr>
          <a:xfrm>
            <a:off x="761257" y="1917700"/>
            <a:ext cx="5088940" cy="44241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9" name="Plassholder for innhold 2">
            <a:extLst>
              <a:ext uri="{FF2B5EF4-FFF2-40B4-BE49-F238E27FC236}">
                <a16:creationId xmlns:a16="http://schemas.microsoft.com/office/drawing/2014/main" id="{C6272AD0-8BE2-4B74-97C1-36C6108CFB5B}"/>
              </a:ext>
            </a:extLst>
          </p:cNvPr>
          <p:cNvSpPr>
            <a:spLocks noGrp="1"/>
          </p:cNvSpPr>
          <p:nvPr>
            <p:ph idx="15" hasCustomPrompt="1"/>
          </p:nvPr>
        </p:nvSpPr>
        <p:spPr>
          <a:xfrm>
            <a:off x="6096000" y="0"/>
            <a:ext cx="6096000" cy="6858000"/>
          </a:xfrm>
        </p:spPr>
        <p:txBody>
          <a:bodyPr/>
          <a:lstStyle>
            <a:lvl1pPr marL="0" indent="0">
              <a:buNone/>
              <a:defRPr/>
            </a:lvl1pPr>
          </a:lstStyle>
          <a:p>
            <a:pPr lvl="0"/>
            <a:r>
              <a:rPr lang="nn-NO"/>
              <a:t> </a:t>
            </a:r>
          </a:p>
        </p:txBody>
      </p:sp>
    </p:spTree>
    <p:extLst>
      <p:ext uri="{BB962C8B-B14F-4D97-AF65-F5344CB8AC3E}">
        <p14:creationId xmlns:p14="http://schemas.microsoft.com/office/powerpoint/2010/main" val="831409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C4ED7E-CA2D-725E-B19E-A0C1438C8100}"/>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3C73C24-7C0A-5D8B-BEC3-C2F01D0B91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E01DF99-C614-EC59-52EF-F260ADDD4ECD}"/>
              </a:ext>
            </a:extLst>
          </p:cNvPr>
          <p:cNvSpPr>
            <a:spLocks noGrp="1"/>
          </p:cNvSpPr>
          <p:nvPr>
            <p:ph type="dt" sz="half" idx="10"/>
          </p:nvPr>
        </p:nvSpPr>
        <p:spPr/>
        <p:txBody>
          <a:bodyPr/>
          <a:lstStyle/>
          <a:p>
            <a:fld id="{690E8A01-EE03-4024-9A84-B333749A1EFE}" type="datetimeFigureOut">
              <a:rPr lang="nb-NO" smtClean="0"/>
              <a:t>20.10.2025</a:t>
            </a:fld>
            <a:endParaRPr lang="nb-NO"/>
          </a:p>
        </p:txBody>
      </p:sp>
      <p:sp>
        <p:nvSpPr>
          <p:cNvPr id="5" name="Plassholder for bunntekst 4">
            <a:extLst>
              <a:ext uri="{FF2B5EF4-FFF2-40B4-BE49-F238E27FC236}">
                <a16:creationId xmlns:a16="http://schemas.microsoft.com/office/drawing/2014/main" id="{4EB915FD-EA3C-3D55-630A-A7921E07C5B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F28012B-71CC-209D-57A1-3248FE046572}"/>
              </a:ext>
            </a:extLst>
          </p:cNvPr>
          <p:cNvSpPr>
            <a:spLocks noGrp="1"/>
          </p:cNvSpPr>
          <p:nvPr>
            <p:ph type="sldNum" sz="quarter" idx="12"/>
          </p:nvPr>
        </p:nvSpPr>
        <p:spPr/>
        <p:txBody>
          <a:bodyPr/>
          <a:lstStyle/>
          <a:p>
            <a:fld id="{09D28D68-DC7C-488D-9B4A-8338CB66CC5B}" type="slidenum">
              <a:rPr lang="nb-NO" smtClean="0"/>
              <a:t>‹#›</a:t>
            </a:fld>
            <a:endParaRPr lang="nb-NO"/>
          </a:p>
        </p:txBody>
      </p:sp>
    </p:spTree>
    <p:extLst>
      <p:ext uri="{BB962C8B-B14F-4D97-AF65-F5344CB8AC3E}">
        <p14:creationId xmlns:p14="http://schemas.microsoft.com/office/powerpoint/2010/main" val="33640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801152-15BD-7AE4-44D1-0D59B655E9C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D01CB97-588A-D704-6AAC-8270BCF9377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CC9830C-2D39-2176-CE48-5BE76CFB1A01}"/>
              </a:ext>
            </a:extLst>
          </p:cNvPr>
          <p:cNvSpPr>
            <a:spLocks noGrp="1"/>
          </p:cNvSpPr>
          <p:nvPr>
            <p:ph type="dt" sz="half" idx="10"/>
          </p:nvPr>
        </p:nvSpPr>
        <p:spPr/>
        <p:txBody>
          <a:bodyPr/>
          <a:lstStyle/>
          <a:p>
            <a:fld id="{690E8A01-EE03-4024-9A84-B333749A1EFE}" type="datetimeFigureOut">
              <a:rPr lang="nb-NO" smtClean="0"/>
              <a:t>20.10.2025</a:t>
            </a:fld>
            <a:endParaRPr lang="nb-NO"/>
          </a:p>
        </p:txBody>
      </p:sp>
      <p:sp>
        <p:nvSpPr>
          <p:cNvPr id="5" name="Plassholder for bunntekst 4">
            <a:extLst>
              <a:ext uri="{FF2B5EF4-FFF2-40B4-BE49-F238E27FC236}">
                <a16:creationId xmlns:a16="http://schemas.microsoft.com/office/drawing/2014/main" id="{00BC729C-6361-4EEE-3DD4-93F4DE74662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6322FF6-D179-64A3-0829-522195BF1B49}"/>
              </a:ext>
            </a:extLst>
          </p:cNvPr>
          <p:cNvSpPr>
            <a:spLocks noGrp="1"/>
          </p:cNvSpPr>
          <p:nvPr>
            <p:ph type="sldNum" sz="quarter" idx="12"/>
          </p:nvPr>
        </p:nvSpPr>
        <p:spPr/>
        <p:txBody>
          <a:bodyPr/>
          <a:lstStyle/>
          <a:p>
            <a:fld id="{09D28D68-DC7C-488D-9B4A-8338CB66CC5B}" type="slidenum">
              <a:rPr lang="nb-NO" smtClean="0"/>
              <a:t>‹#›</a:t>
            </a:fld>
            <a:endParaRPr lang="nb-NO"/>
          </a:p>
        </p:txBody>
      </p:sp>
    </p:spTree>
    <p:extLst>
      <p:ext uri="{BB962C8B-B14F-4D97-AF65-F5344CB8AC3E}">
        <p14:creationId xmlns:p14="http://schemas.microsoft.com/office/powerpoint/2010/main" val="158245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E1E848D3-2890-4F3F-9DDC-6953925607F7}"/>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a:latin typeface="+mn-lt"/>
              </a:rPr>
              <a:t>For å endre utsnitt i bildeplassholderen kan du </a:t>
            </a:r>
            <a:r>
              <a:rPr lang="nb-NO" sz="1600" b="1" err="1">
                <a:latin typeface="+mn-lt"/>
              </a:rPr>
              <a:t>høyreklikke</a:t>
            </a:r>
            <a:r>
              <a:rPr lang="nb-NO" sz="1600" b="1">
                <a:latin typeface="+mn-lt"/>
              </a:rPr>
              <a:t> på bildet etter at det er satt inn og velge «Beskjær».</a:t>
            </a:r>
          </a:p>
        </p:txBody>
      </p:sp>
      <p:pic>
        <p:nvPicPr>
          <p:cNvPr id="14" name="Bilde 13">
            <a:extLst>
              <a:ext uri="{FF2B5EF4-FFF2-40B4-BE49-F238E27FC236}">
                <a16:creationId xmlns:a16="http://schemas.microsoft.com/office/drawing/2014/main" id="{16C6A15A-F378-40E9-A114-5AA829B37D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7782"/>
          <a:stretch/>
        </p:blipFill>
        <p:spPr>
          <a:xfrm>
            <a:off x="0" y="0"/>
            <a:ext cx="4284000" cy="4266884"/>
          </a:xfrm>
          <a:prstGeom prst="rect">
            <a:avLst/>
          </a:prstGeom>
        </p:spPr>
      </p:pic>
      <p:sp>
        <p:nvSpPr>
          <p:cNvPr id="9" name="Picture Placeholder 11">
            <a:extLst>
              <a:ext uri="{FF2B5EF4-FFF2-40B4-BE49-F238E27FC236}">
                <a16:creationId xmlns:a16="http://schemas.microsoft.com/office/drawing/2014/main" id="{8B2DABE7-0E97-4765-8BAE-B357CF66F302}"/>
              </a:ext>
            </a:extLst>
          </p:cNvPr>
          <p:cNvSpPr>
            <a:spLocks noGrp="1"/>
          </p:cNvSpPr>
          <p:nvPr>
            <p:ph type="pic" sz="quarter" idx="12"/>
          </p:nvPr>
        </p:nvSpPr>
        <p:spPr>
          <a:xfrm>
            <a:off x="2" y="3006375"/>
            <a:ext cx="4270374" cy="3851625"/>
          </a:xfrm>
          <a:custGeom>
            <a:avLst/>
            <a:gdLst>
              <a:gd name="connsiteX0" fmla="*/ 0 w 4270374"/>
              <a:gd name="connsiteY0" fmla="*/ 0 h 3851625"/>
              <a:gd name="connsiteX1" fmla="*/ 4270374 w 4270374"/>
              <a:gd name="connsiteY1" fmla="*/ 1126800 h 3851625"/>
              <a:gd name="connsiteX2" fmla="*/ 4270374 w 4270374"/>
              <a:gd name="connsiteY2" fmla="*/ 2811762 h 3851625"/>
              <a:gd name="connsiteX3" fmla="*/ 4270374 w 4270374"/>
              <a:gd name="connsiteY3" fmla="*/ 2833547 h 3851625"/>
              <a:gd name="connsiteX4" fmla="*/ 4270374 w 4270374"/>
              <a:gd name="connsiteY4" fmla="*/ 3851625 h 3851625"/>
              <a:gd name="connsiteX5" fmla="*/ 1742999 w 4270374"/>
              <a:gd name="connsiteY5" fmla="*/ 3851625 h 3851625"/>
              <a:gd name="connsiteX6" fmla="*/ 0 w 4270374"/>
              <a:gd name="connsiteY6" fmla="*/ 3391710 h 3851625"/>
              <a:gd name="connsiteX7" fmla="*/ 0 w 4270374"/>
              <a:gd name="connsiteY7" fmla="*/ 1706748 h 3851625"/>
              <a:gd name="connsiteX8" fmla="*/ 0 w 4270374"/>
              <a:gd name="connsiteY8" fmla="*/ 1684962 h 38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0374" h="3851625">
                <a:moveTo>
                  <a:pt x="0" y="0"/>
                </a:moveTo>
                <a:lnTo>
                  <a:pt x="4270374" y="1126800"/>
                </a:lnTo>
                <a:lnTo>
                  <a:pt x="4270374" y="2811762"/>
                </a:lnTo>
                <a:lnTo>
                  <a:pt x="4270374" y="2833547"/>
                </a:lnTo>
                <a:lnTo>
                  <a:pt x="4270374" y="3851625"/>
                </a:lnTo>
                <a:lnTo>
                  <a:pt x="1742999" y="3851625"/>
                </a:lnTo>
                <a:lnTo>
                  <a:pt x="0" y="3391710"/>
                </a:lnTo>
                <a:lnTo>
                  <a:pt x="0" y="1706748"/>
                </a:lnTo>
                <a:lnTo>
                  <a:pt x="0" y="1684962"/>
                </a:lnTo>
                <a:close/>
              </a:path>
            </a:pathLst>
          </a:custGeom>
          <a:solidFill>
            <a:schemeClr val="bg1">
              <a:lumMod val="50000"/>
            </a:schemeClr>
          </a:solidFill>
        </p:spPr>
        <p:txBody>
          <a:bodyPr wrap="square" tIns="180000">
            <a:noAutofit/>
          </a:bodyPr>
          <a:lstStyle>
            <a:lvl1pPr marL="0" indent="0" algn="ctr">
              <a:buNone/>
              <a:defRPr sz="1800"/>
            </a:lvl1pPr>
          </a:lstStyle>
          <a:p>
            <a:r>
              <a:rPr lang="nb-NO"/>
              <a:t>Klikk på ikonet for å legge til et bilde</a:t>
            </a:r>
          </a:p>
        </p:txBody>
      </p:sp>
      <p:sp>
        <p:nvSpPr>
          <p:cNvPr id="8" name="Plassholder for dato 16">
            <a:extLst>
              <a:ext uri="{FF2B5EF4-FFF2-40B4-BE49-F238E27FC236}">
                <a16:creationId xmlns:a16="http://schemas.microsoft.com/office/drawing/2014/main" id="{B8B1C97E-D357-46A6-B7AD-2B302C8B0448}"/>
              </a:ext>
            </a:extLst>
          </p:cNvPr>
          <p:cNvSpPr>
            <a:spLocks noGrp="1"/>
          </p:cNvSpPr>
          <p:nvPr>
            <p:ph type="dt" sz="half" idx="10"/>
          </p:nvPr>
        </p:nvSpPr>
        <p:spPr>
          <a:xfrm>
            <a:off x="5724715" y="6272545"/>
            <a:ext cx="4778185" cy="276999"/>
          </a:xfrm>
        </p:spPr>
        <p:txBody>
          <a:bodyPr wrap="square">
            <a:noAutofit/>
          </a:bodyPr>
          <a:lstStyle>
            <a:lvl1pPr>
              <a:defRPr sz="1800"/>
            </a:lvl1pPr>
          </a:lstStyle>
          <a:p>
            <a:fld id="{BA492CAB-8A95-4B11-B4B2-0AEDA894A98E}" type="datetime1">
              <a:rPr lang="nb-NO" smtClean="0"/>
              <a:t>20.10.2025</a:t>
            </a:fld>
            <a:endParaRPr lang="nb-NO"/>
          </a:p>
        </p:txBody>
      </p:sp>
      <p:pic>
        <p:nvPicPr>
          <p:cNvPr id="11" name="Bilde 10" descr="Et bilde som inneholder vektorgrafikk&#10;&#10;Automatisk generert beskrivelse">
            <a:extLst>
              <a:ext uri="{FF2B5EF4-FFF2-40B4-BE49-F238E27FC236}">
                <a16:creationId xmlns:a16="http://schemas.microsoft.com/office/drawing/2014/main" id="{A20EC8DD-BCA6-48D6-BB63-E3FDE1B51F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1376" y="5547420"/>
            <a:ext cx="916623" cy="937153"/>
          </a:xfrm>
          <a:prstGeom prst="rect">
            <a:avLst/>
          </a:prstGeom>
        </p:spPr>
      </p:pic>
      <p:sp>
        <p:nvSpPr>
          <p:cNvPr id="3" name="Undertittel 2">
            <a:extLst>
              <a:ext uri="{FF2B5EF4-FFF2-40B4-BE49-F238E27FC236}">
                <a16:creationId xmlns:a16="http://schemas.microsoft.com/office/drawing/2014/main" id="{736484B8-5D06-445C-BD84-C5FD0A2A2385}"/>
              </a:ext>
            </a:extLst>
          </p:cNvPr>
          <p:cNvSpPr>
            <a:spLocks noGrp="1"/>
          </p:cNvSpPr>
          <p:nvPr>
            <p:ph type="subTitle" idx="1" hasCustomPrompt="1"/>
          </p:nvPr>
        </p:nvSpPr>
        <p:spPr>
          <a:xfrm>
            <a:off x="5724715" y="3528220"/>
            <a:ext cx="5654477" cy="738664"/>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Undertittel / Navn på foredragsholder</a:t>
            </a:r>
          </a:p>
        </p:txBody>
      </p:sp>
      <p:sp>
        <p:nvSpPr>
          <p:cNvPr id="2" name="Tittel 1">
            <a:extLst>
              <a:ext uri="{FF2B5EF4-FFF2-40B4-BE49-F238E27FC236}">
                <a16:creationId xmlns:a16="http://schemas.microsoft.com/office/drawing/2014/main" id="{1D995976-8DC1-4555-8167-7073823CCB61}"/>
              </a:ext>
            </a:extLst>
          </p:cNvPr>
          <p:cNvSpPr>
            <a:spLocks noGrp="1"/>
          </p:cNvSpPr>
          <p:nvPr>
            <p:ph type="ctrTitle"/>
          </p:nvPr>
        </p:nvSpPr>
        <p:spPr>
          <a:xfrm>
            <a:off x="5724715" y="1235475"/>
            <a:ext cx="5654486" cy="1846659"/>
          </a:xfrm>
        </p:spPr>
        <p:txBody>
          <a:bodyPr anchor="b">
            <a:noAutofit/>
          </a:bodyPr>
          <a:lstStyle>
            <a:lvl1pPr algn="l">
              <a:defRPr sz="4000"/>
            </a:lvl1pPr>
          </a:lstStyle>
          <a:p>
            <a:r>
              <a:rPr lang="nb-NO"/>
              <a:t>Klikk for å redigere tittelstil</a:t>
            </a:r>
          </a:p>
        </p:txBody>
      </p:sp>
    </p:spTree>
    <p:extLst>
      <p:ext uri="{BB962C8B-B14F-4D97-AF65-F5344CB8AC3E}">
        <p14:creationId xmlns:p14="http://schemas.microsoft.com/office/powerpoint/2010/main" val="3329539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28F402-5E05-B713-32E4-4DEB550F8EC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E7402776-7A96-BF1A-C41C-235E8331AE8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0B4D53DF-342B-E7B8-209A-4EBEA313A6A6}"/>
              </a:ext>
            </a:extLst>
          </p:cNvPr>
          <p:cNvSpPr>
            <a:spLocks noGrp="1"/>
          </p:cNvSpPr>
          <p:nvPr>
            <p:ph type="dt" sz="half" idx="10"/>
          </p:nvPr>
        </p:nvSpPr>
        <p:spPr/>
        <p:txBody>
          <a:bodyPr/>
          <a:lstStyle/>
          <a:p>
            <a:fld id="{690E8A01-EE03-4024-9A84-B333749A1EFE}" type="datetimeFigureOut">
              <a:rPr lang="nb-NO" smtClean="0"/>
              <a:t>20.10.2025</a:t>
            </a:fld>
            <a:endParaRPr lang="nb-NO"/>
          </a:p>
        </p:txBody>
      </p:sp>
      <p:sp>
        <p:nvSpPr>
          <p:cNvPr id="5" name="Plassholder for bunntekst 4">
            <a:extLst>
              <a:ext uri="{FF2B5EF4-FFF2-40B4-BE49-F238E27FC236}">
                <a16:creationId xmlns:a16="http://schemas.microsoft.com/office/drawing/2014/main" id="{52C16500-5C22-BBA3-5E15-6BB9F4C880C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C0190F9-5FAE-29EF-3001-A6B782EB97C3}"/>
              </a:ext>
            </a:extLst>
          </p:cNvPr>
          <p:cNvSpPr>
            <a:spLocks noGrp="1"/>
          </p:cNvSpPr>
          <p:nvPr>
            <p:ph type="sldNum" sz="quarter" idx="12"/>
          </p:nvPr>
        </p:nvSpPr>
        <p:spPr/>
        <p:txBody>
          <a:bodyPr/>
          <a:lstStyle/>
          <a:p>
            <a:fld id="{09D28D68-DC7C-488D-9B4A-8338CB66CC5B}" type="slidenum">
              <a:rPr lang="nb-NO" smtClean="0"/>
              <a:t>‹#›</a:t>
            </a:fld>
            <a:endParaRPr lang="nb-NO"/>
          </a:p>
        </p:txBody>
      </p:sp>
    </p:spTree>
    <p:extLst>
      <p:ext uri="{BB962C8B-B14F-4D97-AF65-F5344CB8AC3E}">
        <p14:creationId xmlns:p14="http://schemas.microsoft.com/office/powerpoint/2010/main" val="1244561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3E2A58-7613-863A-65CC-8DB687D597A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3A4A998-E1B0-4C04-F1C7-339C00A0D6D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28D569-6FD6-07FB-5F69-17481A96B911}"/>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06CD24C-3A78-2A07-A64D-B99CE9C2D04C}"/>
              </a:ext>
            </a:extLst>
          </p:cNvPr>
          <p:cNvSpPr>
            <a:spLocks noGrp="1"/>
          </p:cNvSpPr>
          <p:nvPr>
            <p:ph type="dt" sz="half" idx="10"/>
          </p:nvPr>
        </p:nvSpPr>
        <p:spPr/>
        <p:txBody>
          <a:bodyPr/>
          <a:lstStyle/>
          <a:p>
            <a:fld id="{690E8A01-EE03-4024-9A84-B333749A1EFE}" type="datetimeFigureOut">
              <a:rPr lang="nb-NO" smtClean="0"/>
              <a:t>20.10.2025</a:t>
            </a:fld>
            <a:endParaRPr lang="nb-NO"/>
          </a:p>
        </p:txBody>
      </p:sp>
      <p:sp>
        <p:nvSpPr>
          <p:cNvPr id="6" name="Plassholder for bunntekst 5">
            <a:extLst>
              <a:ext uri="{FF2B5EF4-FFF2-40B4-BE49-F238E27FC236}">
                <a16:creationId xmlns:a16="http://schemas.microsoft.com/office/drawing/2014/main" id="{F9A4B67D-79A3-7E8D-5DD1-ABC5A7158D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9C0B23A-8520-561B-D8B4-C75CB042C2FF}"/>
              </a:ext>
            </a:extLst>
          </p:cNvPr>
          <p:cNvSpPr>
            <a:spLocks noGrp="1"/>
          </p:cNvSpPr>
          <p:nvPr>
            <p:ph type="sldNum" sz="quarter" idx="12"/>
          </p:nvPr>
        </p:nvSpPr>
        <p:spPr/>
        <p:txBody>
          <a:bodyPr/>
          <a:lstStyle/>
          <a:p>
            <a:fld id="{09D28D68-DC7C-488D-9B4A-8338CB66CC5B}" type="slidenum">
              <a:rPr lang="nb-NO" smtClean="0"/>
              <a:t>‹#›</a:t>
            </a:fld>
            <a:endParaRPr lang="nb-NO"/>
          </a:p>
        </p:txBody>
      </p:sp>
    </p:spTree>
    <p:extLst>
      <p:ext uri="{BB962C8B-B14F-4D97-AF65-F5344CB8AC3E}">
        <p14:creationId xmlns:p14="http://schemas.microsoft.com/office/powerpoint/2010/main" val="3285435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935BD3-4C3B-30A1-4185-9006AD0B5943}"/>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E8E92B3C-4763-1784-63DD-CDCE4730FC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11803CF-9E51-EA23-6E1F-78E7F119C0CD}"/>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6A51D22B-9DF9-6B60-3576-805B30EB2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DC91C06-7811-03FD-AE4C-D5A665190208}"/>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8E66C2E-6FCE-6AAC-89A8-9FF0BE02EB98}"/>
              </a:ext>
            </a:extLst>
          </p:cNvPr>
          <p:cNvSpPr>
            <a:spLocks noGrp="1"/>
          </p:cNvSpPr>
          <p:nvPr>
            <p:ph type="dt" sz="half" idx="10"/>
          </p:nvPr>
        </p:nvSpPr>
        <p:spPr/>
        <p:txBody>
          <a:bodyPr/>
          <a:lstStyle/>
          <a:p>
            <a:fld id="{690E8A01-EE03-4024-9A84-B333749A1EFE}" type="datetimeFigureOut">
              <a:rPr lang="nb-NO" smtClean="0"/>
              <a:t>20.10.2025</a:t>
            </a:fld>
            <a:endParaRPr lang="nb-NO"/>
          </a:p>
        </p:txBody>
      </p:sp>
      <p:sp>
        <p:nvSpPr>
          <p:cNvPr id="8" name="Plassholder for bunntekst 7">
            <a:extLst>
              <a:ext uri="{FF2B5EF4-FFF2-40B4-BE49-F238E27FC236}">
                <a16:creationId xmlns:a16="http://schemas.microsoft.com/office/drawing/2014/main" id="{0633267A-D160-CF00-BB63-7964F791134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6AB11DE-0945-D056-C2F7-4B0BC681E1C2}"/>
              </a:ext>
            </a:extLst>
          </p:cNvPr>
          <p:cNvSpPr>
            <a:spLocks noGrp="1"/>
          </p:cNvSpPr>
          <p:nvPr>
            <p:ph type="sldNum" sz="quarter" idx="12"/>
          </p:nvPr>
        </p:nvSpPr>
        <p:spPr/>
        <p:txBody>
          <a:bodyPr/>
          <a:lstStyle/>
          <a:p>
            <a:fld id="{09D28D68-DC7C-488D-9B4A-8338CB66CC5B}" type="slidenum">
              <a:rPr lang="nb-NO" smtClean="0"/>
              <a:t>‹#›</a:t>
            </a:fld>
            <a:endParaRPr lang="nb-NO"/>
          </a:p>
        </p:txBody>
      </p:sp>
    </p:spTree>
    <p:extLst>
      <p:ext uri="{BB962C8B-B14F-4D97-AF65-F5344CB8AC3E}">
        <p14:creationId xmlns:p14="http://schemas.microsoft.com/office/powerpoint/2010/main" val="3254511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FC5919-A7A0-C79E-8F86-F5A67092A7D4}"/>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7956350A-8A39-D0B5-F174-119FB73D6BFD}"/>
              </a:ext>
            </a:extLst>
          </p:cNvPr>
          <p:cNvSpPr>
            <a:spLocks noGrp="1"/>
          </p:cNvSpPr>
          <p:nvPr>
            <p:ph type="dt" sz="half" idx="10"/>
          </p:nvPr>
        </p:nvSpPr>
        <p:spPr/>
        <p:txBody>
          <a:bodyPr/>
          <a:lstStyle/>
          <a:p>
            <a:fld id="{690E8A01-EE03-4024-9A84-B333749A1EFE}" type="datetimeFigureOut">
              <a:rPr lang="nb-NO" smtClean="0"/>
              <a:t>20.10.2025</a:t>
            </a:fld>
            <a:endParaRPr lang="nb-NO"/>
          </a:p>
        </p:txBody>
      </p:sp>
      <p:sp>
        <p:nvSpPr>
          <p:cNvPr id="4" name="Plassholder for bunntekst 3">
            <a:extLst>
              <a:ext uri="{FF2B5EF4-FFF2-40B4-BE49-F238E27FC236}">
                <a16:creationId xmlns:a16="http://schemas.microsoft.com/office/drawing/2014/main" id="{7199FF2D-B44C-8AE7-34FA-11C28E723FF5}"/>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CEFFF1E-409B-4B45-FF40-C730B0F58DD6}"/>
              </a:ext>
            </a:extLst>
          </p:cNvPr>
          <p:cNvSpPr>
            <a:spLocks noGrp="1"/>
          </p:cNvSpPr>
          <p:nvPr>
            <p:ph type="sldNum" sz="quarter" idx="12"/>
          </p:nvPr>
        </p:nvSpPr>
        <p:spPr/>
        <p:txBody>
          <a:bodyPr/>
          <a:lstStyle/>
          <a:p>
            <a:fld id="{09D28D68-DC7C-488D-9B4A-8338CB66CC5B}" type="slidenum">
              <a:rPr lang="nb-NO" smtClean="0"/>
              <a:t>‹#›</a:t>
            </a:fld>
            <a:endParaRPr lang="nb-NO"/>
          </a:p>
        </p:txBody>
      </p:sp>
    </p:spTree>
    <p:extLst>
      <p:ext uri="{BB962C8B-B14F-4D97-AF65-F5344CB8AC3E}">
        <p14:creationId xmlns:p14="http://schemas.microsoft.com/office/powerpoint/2010/main" val="1757967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0C15BA3-395E-FDE3-7FD5-5A4705C8FE73}"/>
              </a:ext>
            </a:extLst>
          </p:cNvPr>
          <p:cNvSpPr>
            <a:spLocks noGrp="1"/>
          </p:cNvSpPr>
          <p:nvPr>
            <p:ph type="dt" sz="half" idx="10"/>
          </p:nvPr>
        </p:nvSpPr>
        <p:spPr/>
        <p:txBody>
          <a:bodyPr/>
          <a:lstStyle/>
          <a:p>
            <a:fld id="{690E8A01-EE03-4024-9A84-B333749A1EFE}" type="datetimeFigureOut">
              <a:rPr lang="nb-NO" smtClean="0"/>
              <a:t>20.10.2025</a:t>
            </a:fld>
            <a:endParaRPr lang="nb-NO"/>
          </a:p>
        </p:txBody>
      </p:sp>
      <p:sp>
        <p:nvSpPr>
          <p:cNvPr id="3" name="Plassholder for bunntekst 2">
            <a:extLst>
              <a:ext uri="{FF2B5EF4-FFF2-40B4-BE49-F238E27FC236}">
                <a16:creationId xmlns:a16="http://schemas.microsoft.com/office/drawing/2014/main" id="{5918E876-7AE3-B2DE-CB1E-27E8A054C074}"/>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5EAC0414-D8E8-9B15-089C-3E1FD849A299}"/>
              </a:ext>
            </a:extLst>
          </p:cNvPr>
          <p:cNvSpPr>
            <a:spLocks noGrp="1"/>
          </p:cNvSpPr>
          <p:nvPr>
            <p:ph type="sldNum" sz="quarter" idx="12"/>
          </p:nvPr>
        </p:nvSpPr>
        <p:spPr/>
        <p:txBody>
          <a:bodyPr/>
          <a:lstStyle/>
          <a:p>
            <a:fld id="{09D28D68-DC7C-488D-9B4A-8338CB66CC5B}" type="slidenum">
              <a:rPr lang="nb-NO" smtClean="0"/>
              <a:t>‹#›</a:t>
            </a:fld>
            <a:endParaRPr lang="nb-NO"/>
          </a:p>
        </p:txBody>
      </p:sp>
    </p:spTree>
    <p:extLst>
      <p:ext uri="{BB962C8B-B14F-4D97-AF65-F5344CB8AC3E}">
        <p14:creationId xmlns:p14="http://schemas.microsoft.com/office/powerpoint/2010/main" val="3336002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DDC1B5-E04F-5CEC-27C3-C3B02943D5C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0628781-41FD-820B-AED9-9176D6A764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1407B03-F966-9B82-86B0-F99CF877E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F783C39-EE15-1E84-EE88-798B92F3D5D6}"/>
              </a:ext>
            </a:extLst>
          </p:cNvPr>
          <p:cNvSpPr>
            <a:spLocks noGrp="1"/>
          </p:cNvSpPr>
          <p:nvPr>
            <p:ph type="dt" sz="half" idx="10"/>
          </p:nvPr>
        </p:nvSpPr>
        <p:spPr/>
        <p:txBody>
          <a:bodyPr/>
          <a:lstStyle/>
          <a:p>
            <a:fld id="{690E8A01-EE03-4024-9A84-B333749A1EFE}" type="datetimeFigureOut">
              <a:rPr lang="nb-NO" smtClean="0"/>
              <a:t>20.10.2025</a:t>
            </a:fld>
            <a:endParaRPr lang="nb-NO"/>
          </a:p>
        </p:txBody>
      </p:sp>
      <p:sp>
        <p:nvSpPr>
          <p:cNvPr id="6" name="Plassholder for bunntekst 5">
            <a:extLst>
              <a:ext uri="{FF2B5EF4-FFF2-40B4-BE49-F238E27FC236}">
                <a16:creationId xmlns:a16="http://schemas.microsoft.com/office/drawing/2014/main" id="{D67AFF2C-B161-177E-5E83-6A108C77DB3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E44FCD1-2DF6-B8A8-7E0B-A73034CA04BE}"/>
              </a:ext>
            </a:extLst>
          </p:cNvPr>
          <p:cNvSpPr>
            <a:spLocks noGrp="1"/>
          </p:cNvSpPr>
          <p:nvPr>
            <p:ph type="sldNum" sz="quarter" idx="12"/>
          </p:nvPr>
        </p:nvSpPr>
        <p:spPr/>
        <p:txBody>
          <a:bodyPr/>
          <a:lstStyle/>
          <a:p>
            <a:fld id="{09D28D68-DC7C-488D-9B4A-8338CB66CC5B}" type="slidenum">
              <a:rPr lang="nb-NO" smtClean="0"/>
              <a:t>‹#›</a:t>
            </a:fld>
            <a:endParaRPr lang="nb-NO"/>
          </a:p>
        </p:txBody>
      </p:sp>
    </p:spTree>
    <p:extLst>
      <p:ext uri="{BB962C8B-B14F-4D97-AF65-F5344CB8AC3E}">
        <p14:creationId xmlns:p14="http://schemas.microsoft.com/office/powerpoint/2010/main" val="531833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E8A2D2-C47B-4190-D7B3-590C13402FD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511DB3A9-D5B4-82EF-FCCB-F799AEA9D3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8E0AF60-D167-CA4D-CA42-E9C5AB2B0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6088EE5-DAB0-3F20-BB6D-F300741E9422}"/>
              </a:ext>
            </a:extLst>
          </p:cNvPr>
          <p:cNvSpPr>
            <a:spLocks noGrp="1"/>
          </p:cNvSpPr>
          <p:nvPr>
            <p:ph type="dt" sz="half" idx="10"/>
          </p:nvPr>
        </p:nvSpPr>
        <p:spPr/>
        <p:txBody>
          <a:bodyPr/>
          <a:lstStyle/>
          <a:p>
            <a:fld id="{690E8A01-EE03-4024-9A84-B333749A1EFE}" type="datetimeFigureOut">
              <a:rPr lang="nb-NO" smtClean="0"/>
              <a:t>20.10.2025</a:t>
            </a:fld>
            <a:endParaRPr lang="nb-NO"/>
          </a:p>
        </p:txBody>
      </p:sp>
      <p:sp>
        <p:nvSpPr>
          <p:cNvPr id="6" name="Plassholder for bunntekst 5">
            <a:extLst>
              <a:ext uri="{FF2B5EF4-FFF2-40B4-BE49-F238E27FC236}">
                <a16:creationId xmlns:a16="http://schemas.microsoft.com/office/drawing/2014/main" id="{6FB114DD-4268-E161-ED37-52F26AF0005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EE2CD7B-8873-9138-6EB1-B5A6AD46C079}"/>
              </a:ext>
            </a:extLst>
          </p:cNvPr>
          <p:cNvSpPr>
            <a:spLocks noGrp="1"/>
          </p:cNvSpPr>
          <p:nvPr>
            <p:ph type="sldNum" sz="quarter" idx="12"/>
          </p:nvPr>
        </p:nvSpPr>
        <p:spPr/>
        <p:txBody>
          <a:bodyPr/>
          <a:lstStyle/>
          <a:p>
            <a:fld id="{09D28D68-DC7C-488D-9B4A-8338CB66CC5B}" type="slidenum">
              <a:rPr lang="nb-NO" smtClean="0"/>
              <a:t>‹#›</a:t>
            </a:fld>
            <a:endParaRPr lang="nb-NO"/>
          </a:p>
        </p:txBody>
      </p:sp>
    </p:spTree>
    <p:extLst>
      <p:ext uri="{BB962C8B-B14F-4D97-AF65-F5344CB8AC3E}">
        <p14:creationId xmlns:p14="http://schemas.microsoft.com/office/powerpoint/2010/main" val="450845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628BD0-D3BF-FD0D-4981-A70C14DA812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BD3455D3-4F1F-E2B5-7D6E-6CE4651A3CF6}"/>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B6D4914-A8AA-F683-534D-2743CB393144}"/>
              </a:ext>
            </a:extLst>
          </p:cNvPr>
          <p:cNvSpPr>
            <a:spLocks noGrp="1"/>
          </p:cNvSpPr>
          <p:nvPr>
            <p:ph type="dt" sz="half" idx="10"/>
          </p:nvPr>
        </p:nvSpPr>
        <p:spPr/>
        <p:txBody>
          <a:bodyPr/>
          <a:lstStyle/>
          <a:p>
            <a:fld id="{690E8A01-EE03-4024-9A84-B333749A1EFE}" type="datetimeFigureOut">
              <a:rPr lang="nb-NO" smtClean="0"/>
              <a:t>20.10.2025</a:t>
            </a:fld>
            <a:endParaRPr lang="nb-NO"/>
          </a:p>
        </p:txBody>
      </p:sp>
      <p:sp>
        <p:nvSpPr>
          <p:cNvPr id="5" name="Plassholder for bunntekst 4">
            <a:extLst>
              <a:ext uri="{FF2B5EF4-FFF2-40B4-BE49-F238E27FC236}">
                <a16:creationId xmlns:a16="http://schemas.microsoft.com/office/drawing/2014/main" id="{60446F21-43AF-D0F9-F926-921C3EF2D1E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A172D50-87DF-0686-D871-0333B766DBC4}"/>
              </a:ext>
            </a:extLst>
          </p:cNvPr>
          <p:cNvSpPr>
            <a:spLocks noGrp="1"/>
          </p:cNvSpPr>
          <p:nvPr>
            <p:ph type="sldNum" sz="quarter" idx="12"/>
          </p:nvPr>
        </p:nvSpPr>
        <p:spPr/>
        <p:txBody>
          <a:bodyPr/>
          <a:lstStyle/>
          <a:p>
            <a:fld id="{09D28D68-DC7C-488D-9B4A-8338CB66CC5B}" type="slidenum">
              <a:rPr lang="nb-NO" smtClean="0"/>
              <a:t>‹#›</a:t>
            </a:fld>
            <a:endParaRPr lang="nb-NO"/>
          </a:p>
        </p:txBody>
      </p:sp>
    </p:spTree>
    <p:extLst>
      <p:ext uri="{BB962C8B-B14F-4D97-AF65-F5344CB8AC3E}">
        <p14:creationId xmlns:p14="http://schemas.microsoft.com/office/powerpoint/2010/main" val="2979481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699D4D7-AD55-7BE1-A4C7-55C2F0B205D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3478F1A-A088-AF53-D5A2-532848E772AC}"/>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ACB6C1D-C240-29F2-6872-1892D30967A0}"/>
              </a:ext>
            </a:extLst>
          </p:cNvPr>
          <p:cNvSpPr>
            <a:spLocks noGrp="1"/>
          </p:cNvSpPr>
          <p:nvPr>
            <p:ph type="dt" sz="half" idx="10"/>
          </p:nvPr>
        </p:nvSpPr>
        <p:spPr/>
        <p:txBody>
          <a:bodyPr/>
          <a:lstStyle/>
          <a:p>
            <a:fld id="{690E8A01-EE03-4024-9A84-B333749A1EFE}" type="datetimeFigureOut">
              <a:rPr lang="nb-NO" smtClean="0"/>
              <a:t>20.10.2025</a:t>
            </a:fld>
            <a:endParaRPr lang="nb-NO"/>
          </a:p>
        </p:txBody>
      </p:sp>
      <p:sp>
        <p:nvSpPr>
          <p:cNvPr id="5" name="Plassholder for bunntekst 4">
            <a:extLst>
              <a:ext uri="{FF2B5EF4-FFF2-40B4-BE49-F238E27FC236}">
                <a16:creationId xmlns:a16="http://schemas.microsoft.com/office/drawing/2014/main" id="{5E7CE60A-5A9A-F390-DFDE-E9831512BEE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03C2ED8-8B69-2F36-96D0-01003236A103}"/>
              </a:ext>
            </a:extLst>
          </p:cNvPr>
          <p:cNvSpPr>
            <a:spLocks noGrp="1"/>
          </p:cNvSpPr>
          <p:nvPr>
            <p:ph type="sldNum" sz="quarter" idx="12"/>
          </p:nvPr>
        </p:nvSpPr>
        <p:spPr/>
        <p:txBody>
          <a:bodyPr/>
          <a:lstStyle/>
          <a:p>
            <a:fld id="{09D28D68-DC7C-488D-9B4A-8338CB66CC5B}" type="slidenum">
              <a:rPr lang="nb-NO" smtClean="0"/>
              <a:t>‹#›</a:t>
            </a:fld>
            <a:endParaRPr lang="nb-NO"/>
          </a:p>
        </p:txBody>
      </p:sp>
    </p:spTree>
    <p:extLst>
      <p:ext uri="{BB962C8B-B14F-4D97-AF65-F5344CB8AC3E}">
        <p14:creationId xmlns:p14="http://schemas.microsoft.com/office/powerpoint/2010/main" val="109297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eloverskrift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B5DA3DB-FF70-4CEA-8CF2-3B0E2E49BCDC}"/>
              </a:ext>
            </a:extLst>
          </p:cNvPr>
          <p:cNvSpPr/>
          <p:nvPr userDrawn="1"/>
        </p:nvSpPr>
        <p:spPr>
          <a:xfrm>
            <a:off x="0" y="0"/>
            <a:ext cx="12192000" cy="6858000"/>
          </a:xfrm>
          <a:prstGeom prst="rect">
            <a:avLst/>
          </a:prstGeom>
          <a:solidFill>
            <a:srgbClr val="DCE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1" name="Plassholder for lysbildenummer 10">
            <a:extLst>
              <a:ext uri="{FF2B5EF4-FFF2-40B4-BE49-F238E27FC236}">
                <a16:creationId xmlns:a16="http://schemas.microsoft.com/office/drawing/2014/main" id="{2E93A983-FBF8-470D-ACD8-9FC527BF9485}"/>
              </a:ext>
            </a:extLst>
          </p:cNvPr>
          <p:cNvSpPr>
            <a:spLocks noGrp="1"/>
          </p:cNvSpPr>
          <p:nvPr>
            <p:ph type="sldNum" sz="quarter" idx="12"/>
          </p:nvPr>
        </p:nvSpPr>
        <p:spPr/>
        <p:txBody>
          <a:bodyPr>
            <a:noAutofit/>
          </a:bodyPr>
          <a:lstStyle>
            <a:lvl1pPr>
              <a:defRPr>
                <a:solidFill>
                  <a:schemeClr val="tx1"/>
                </a:solidFill>
              </a:defRPr>
            </a:lvl1pPr>
          </a:lstStyle>
          <a:p>
            <a:fld id="{74DC5C6B-5FF5-4C51-B1C4-3E46E479ECBD}" type="slidenum">
              <a:rPr lang="nb-NO" smtClean="0"/>
              <a:pPr/>
              <a:t>‹#›</a:t>
            </a:fld>
            <a:endParaRPr lang="nb-NO"/>
          </a:p>
        </p:txBody>
      </p:sp>
      <p:sp>
        <p:nvSpPr>
          <p:cNvPr id="10" name="Plassholder for bunntekst 9">
            <a:extLst>
              <a:ext uri="{FF2B5EF4-FFF2-40B4-BE49-F238E27FC236}">
                <a16:creationId xmlns:a16="http://schemas.microsoft.com/office/drawing/2014/main" id="{129E0172-EBFC-4EAD-94D8-5A59F9471CF5}"/>
              </a:ext>
            </a:extLst>
          </p:cNvPr>
          <p:cNvSpPr>
            <a:spLocks noGrp="1"/>
          </p:cNvSpPr>
          <p:nvPr>
            <p:ph type="ftr" sz="quarter" idx="11"/>
          </p:nvPr>
        </p:nvSpPr>
        <p:spPr/>
        <p:txBody>
          <a:bodyPr>
            <a:noAutofit/>
          </a:bodyPr>
          <a:lstStyle>
            <a:lvl1pPr>
              <a:defRPr>
                <a:solidFill>
                  <a:schemeClr val="tx1"/>
                </a:solidFill>
              </a:defRPr>
            </a:lvl1pPr>
          </a:lstStyle>
          <a:p>
            <a:r>
              <a:rPr lang="nb-NO"/>
              <a:t>Tittel foredrag</a:t>
            </a:r>
          </a:p>
        </p:txBody>
      </p:sp>
      <p:sp>
        <p:nvSpPr>
          <p:cNvPr id="9" name="Plassholder for dato 8">
            <a:extLst>
              <a:ext uri="{FF2B5EF4-FFF2-40B4-BE49-F238E27FC236}">
                <a16:creationId xmlns:a16="http://schemas.microsoft.com/office/drawing/2014/main" id="{B232C7B6-D9F8-4B61-97DF-48612EA60F19}"/>
              </a:ext>
            </a:extLst>
          </p:cNvPr>
          <p:cNvSpPr>
            <a:spLocks noGrp="1"/>
          </p:cNvSpPr>
          <p:nvPr>
            <p:ph type="dt" sz="half" idx="10"/>
          </p:nvPr>
        </p:nvSpPr>
        <p:spPr/>
        <p:txBody>
          <a:bodyPr>
            <a:noAutofit/>
          </a:bodyPr>
          <a:lstStyle>
            <a:lvl1pPr>
              <a:defRPr>
                <a:solidFill>
                  <a:schemeClr val="tx1"/>
                </a:solidFill>
              </a:defRPr>
            </a:lvl1pPr>
          </a:lstStyle>
          <a:p>
            <a:fld id="{7A855942-C8F4-4466-A4CE-EFBBF417D927}" type="datetime1">
              <a:rPr lang="nb-NO" smtClean="0"/>
              <a:t>20.10.2025</a:t>
            </a:fld>
            <a:endParaRPr lang="nb-NO"/>
          </a:p>
        </p:txBody>
      </p:sp>
      <p:sp>
        <p:nvSpPr>
          <p:cNvPr id="2" name="Tittel 1">
            <a:extLst>
              <a:ext uri="{FF2B5EF4-FFF2-40B4-BE49-F238E27FC236}">
                <a16:creationId xmlns:a16="http://schemas.microsoft.com/office/drawing/2014/main" id="{D5BA9F40-4EC1-4731-A562-8AA7EEF1AEF7}"/>
              </a:ext>
            </a:extLst>
          </p:cNvPr>
          <p:cNvSpPr>
            <a:spLocks noGrp="1"/>
          </p:cNvSpPr>
          <p:nvPr>
            <p:ph type="title"/>
          </p:nvPr>
        </p:nvSpPr>
        <p:spPr>
          <a:xfrm>
            <a:off x="864108" y="2505671"/>
            <a:ext cx="10463784" cy="1846659"/>
          </a:xfrm>
        </p:spPr>
        <p:txBody>
          <a:bodyPr anchor="ctr" anchorCtr="1">
            <a:noAutofit/>
          </a:bodyPr>
          <a:lstStyle>
            <a:lvl1pPr algn="ctr">
              <a:defRPr sz="6000">
                <a:solidFill>
                  <a:schemeClr val="tx1"/>
                </a:solidFill>
              </a:defRPr>
            </a:lvl1pPr>
          </a:lstStyle>
          <a:p>
            <a:r>
              <a:rPr lang="nb-NO"/>
              <a:t>Klikk for å redigere tittelstil</a:t>
            </a:r>
          </a:p>
        </p:txBody>
      </p:sp>
    </p:spTree>
    <p:extLst>
      <p:ext uri="{BB962C8B-B14F-4D97-AF65-F5344CB8AC3E}">
        <p14:creationId xmlns:p14="http://schemas.microsoft.com/office/powerpoint/2010/main" val="157794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Plassholder for lysbildenummer 5">
            <a:extLst>
              <a:ext uri="{FF2B5EF4-FFF2-40B4-BE49-F238E27FC236}">
                <a16:creationId xmlns:a16="http://schemas.microsoft.com/office/drawing/2014/main" id="{49D4A5AF-AF2A-43ED-91B1-0B2BA8AC83FF}"/>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5" name="Plassholder for bunntekst 4">
            <a:extLst>
              <a:ext uri="{FF2B5EF4-FFF2-40B4-BE49-F238E27FC236}">
                <a16:creationId xmlns:a16="http://schemas.microsoft.com/office/drawing/2014/main" id="{03D99CDA-2F22-4D7A-88DA-0CC1C790FE3D}"/>
              </a:ext>
            </a:extLst>
          </p:cNvPr>
          <p:cNvSpPr>
            <a:spLocks noGrp="1"/>
          </p:cNvSpPr>
          <p:nvPr>
            <p:ph type="ftr" sz="quarter" idx="11"/>
          </p:nvPr>
        </p:nvSpPr>
        <p:spPr/>
        <p:txBody>
          <a:bodyPr/>
          <a:lstStyle/>
          <a:p>
            <a:r>
              <a:rPr lang="nb-NO"/>
              <a:t>Tittel foredrag</a:t>
            </a:r>
          </a:p>
        </p:txBody>
      </p:sp>
      <p:sp>
        <p:nvSpPr>
          <p:cNvPr id="4" name="Plassholder for dato 3">
            <a:extLst>
              <a:ext uri="{FF2B5EF4-FFF2-40B4-BE49-F238E27FC236}">
                <a16:creationId xmlns:a16="http://schemas.microsoft.com/office/drawing/2014/main" id="{BDD2E9DA-1709-4F09-82C7-5C0D6BE3D3CF}"/>
              </a:ext>
            </a:extLst>
          </p:cNvPr>
          <p:cNvSpPr>
            <a:spLocks noGrp="1"/>
          </p:cNvSpPr>
          <p:nvPr>
            <p:ph type="dt" sz="half" idx="10"/>
          </p:nvPr>
        </p:nvSpPr>
        <p:spPr/>
        <p:txBody>
          <a:bodyPr/>
          <a:lstStyle/>
          <a:p>
            <a:fld id="{9411352D-1E3E-47D6-8177-E4CCAC5E4CD1}" type="datetime1">
              <a:rPr lang="nb-NO" smtClean="0"/>
              <a:t>20.10.2025</a:t>
            </a:fld>
            <a:endParaRPr lang="nb-NO"/>
          </a:p>
        </p:txBody>
      </p:sp>
      <p:sp>
        <p:nvSpPr>
          <p:cNvPr id="3" name="Plassholder for innhold 2">
            <a:extLst>
              <a:ext uri="{FF2B5EF4-FFF2-40B4-BE49-F238E27FC236}">
                <a16:creationId xmlns:a16="http://schemas.microsoft.com/office/drawing/2014/main" id="{47E0BE78-B74D-4B7F-962A-E57611EC1FBE}"/>
              </a:ext>
            </a:extLst>
          </p:cNvPr>
          <p:cNvSpPr>
            <a:spLocks noGrp="1"/>
          </p:cNvSpPr>
          <p:nvPr>
            <p:ph idx="1"/>
          </p:nvPr>
        </p:nvSpPr>
        <p:spPr>
          <a:xfrm>
            <a:off x="864108" y="1966452"/>
            <a:ext cx="10463784" cy="3795719"/>
          </a:xfrm>
        </p:spPr>
        <p:txBody>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7">
            <a:extLst>
              <a:ext uri="{FF2B5EF4-FFF2-40B4-BE49-F238E27FC236}">
                <a16:creationId xmlns:a16="http://schemas.microsoft.com/office/drawing/2014/main" id="{081FF9D8-C584-47D4-BA50-9AA308D4018B}"/>
              </a:ext>
            </a:extLst>
          </p:cNvPr>
          <p:cNvSpPr>
            <a:spLocks noGrp="1"/>
          </p:cNvSpPr>
          <p:nvPr>
            <p:ph type="title"/>
          </p:nvPr>
        </p:nvSpPr>
        <p:spPr>
          <a:xfrm>
            <a:off x="864108" y="569531"/>
            <a:ext cx="10463784" cy="1052596"/>
          </a:xfrm>
        </p:spPr>
        <p:txBody>
          <a:bodyPr/>
          <a:lstStyle/>
          <a:p>
            <a:r>
              <a:rPr lang="nb-NO"/>
              <a:t>Klikk for å redigere tittelstil</a:t>
            </a:r>
          </a:p>
        </p:txBody>
      </p:sp>
    </p:spTree>
    <p:extLst>
      <p:ext uri="{BB962C8B-B14F-4D97-AF65-F5344CB8AC3E}">
        <p14:creationId xmlns:p14="http://schemas.microsoft.com/office/powerpoint/2010/main" val="115270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r>
              <a:rPr lang="nb-NO"/>
              <a:t>Tittel foredrag</a:t>
            </a:r>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319A4CB7-55CF-4486-80D7-4D23AC2E6653}" type="datetime1">
              <a:rPr lang="nb-NO" smtClean="0"/>
              <a:t>20.10.2025</a:t>
            </a:fld>
            <a:endParaRPr lang="nb-NO"/>
          </a:p>
        </p:txBody>
      </p:sp>
      <p:sp>
        <p:nvSpPr>
          <p:cNvPr id="14" name="Plassholder for innhold 2">
            <a:extLst>
              <a:ext uri="{FF2B5EF4-FFF2-40B4-BE49-F238E27FC236}">
                <a16:creationId xmlns:a16="http://schemas.microsoft.com/office/drawing/2014/main" id="{233A48A5-4ACF-4DE0-B37D-537E4B0EA3FC}"/>
              </a:ext>
            </a:extLst>
          </p:cNvPr>
          <p:cNvSpPr>
            <a:spLocks noGrp="1"/>
          </p:cNvSpPr>
          <p:nvPr>
            <p:ph idx="15"/>
          </p:nvPr>
        </p:nvSpPr>
        <p:spPr>
          <a:xfrm>
            <a:off x="6287263" y="1966452"/>
            <a:ext cx="5040629" cy="3795719"/>
          </a:xfrm>
        </p:spPr>
        <p:txBody>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innhold 2">
            <a:extLst>
              <a:ext uri="{FF2B5EF4-FFF2-40B4-BE49-F238E27FC236}">
                <a16:creationId xmlns:a16="http://schemas.microsoft.com/office/drawing/2014/main" id="{690147EF-0EA3-4FDB-B9CA-36577ED4B658}"/>
              </a:ext>
            </a:extLst>
          </p:cNvPr>
          <p:cNvSpPr>
            <a:spLocks noGrp="1"/>
          </p:cNvSpPr>
          <p:nvPr>
            <p:ph idx="14"/>
          </p:nvPr>
        </p:nvSpPr>
        <p:spPr>
          <a:xfrm>
            <a:off x="864108" y="1966452"/>
            <a:ext cx="5040629" cy="3795719"/>
          </a:xfrm>
        </p:spPr>
        <p:txBody>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lstStyle/>
          <a:p>
            <a:r>
              <a:rPr lang="nb-NO"/>
              <a:t>Klikk for å redigere tittelstil</a:t>
            </a:r>
          </a:p>
        </p:txBody>
      </p:sp>
    </p:spTree>
    <p:extLst>
      <p:ext uri="{BB962C8B-B14F-4D97-AF65-F5344CB8AC3E}">
        <p14:creationId xmlns:p14="http://schemas.microsoft.com/office/powerpoint/2010/main" val="119444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r>
              <a:rPr lang="nb-NO"/>
              <a:t>Tittel foredrag</a:t>
            </a:r>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D414A554-C6FC-4B67-BD22-F42745FD56E4}" type="datetime1">
              <a:rPr lang="nb-NO" smtClean="0"/>
              <a:t>20.10.2025</a:t>
            </a:fld>
            <a:endParaRPr lang="nb-NO"/>
          </a:p>
        </p:txBody>
      </p:sp>
      <p:sp>
        <p:nvSpPr>
          <p:cNvPr id="15" name="Plassholder for innhold 2">
            <a:extLst>
              <a:ext uri="{FF2B5EF4-FFF2-40B4-BE49-F238E27FC236}">
                <a16:creationId xmlns:a16="http://schemas.microsoft.com/office/drawing/2014/main" id="{3CDEF495-6FEC-4C77-9B9B-C2916C4F7027}"/>
              </a:ext>
            </a:extLst>
          </p:cNvPr>
          <p:cNvSpPr>
            <a:spLocks noGrp="1"/>
          </p:cNvSpPr>
          <p:nvPr>
            <p:ph idx="16"/>
          </p:nvPr>
        </p:nvSpPr>
        <p:spPr>
          <a:xfrm>
            <a:off x="8015477" y="1966452"/>
            <a:ext cx="3312415"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innhold 2">
            <a:extLst>
              <a:ext uri="{FF2B5EF4-FFF2-40B4-BE49-F238E27FC236}">
                <a16:creationId xmlns:a16="http://schemas.microsoft.com/office/drawing/2014/main" id="{E91174AE-615D-436D-9ED0-A47C80C7340A}"/>
              </a:ext>
            </a:extLst>
          </p:cNvPr>
          <p:cNvSpPr>
            <a:spLocks noGrp="1"/>
          </p:cNvSpPr>
          <p:nvPr>
            <p:ph idx="17"/>
          </p:nvPr>
        </p:nvSpPr>
        <p:spPr>
          <a:xfrm>
            <a:off x="4439793" y="1966452"/>
            <a:ext cx="3312414"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innhold 2">
            <a:extLst>
              <a:ext uri="{FF2B5EF4-FFF2-40B4-BE49-F238E27FC236}">
                <a16:creationId xmlns:a16="http://schemas.microsoft.com/office/drawing/2014/main" id="{770EB2C9-947F-4330-B178-9FD8BBD252B3}"/>
              </a:ext>
            </a:extLst>
          </p:cNvPr>
          <p:cNvSpPr>
            <a:spLocks noGrp="1"/>
          </p:cNvSpPr>
          <p:nvPr>
            <p:ph idx="15"/>
          </p:nvPr>
        </p:nvSpPr>
        <p:spPr>
          <a:xfrm>
            <a:off x="864109" y="1966452"/>
            <a:ext cx="3312414"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lstStyle/>
          <a:p>
            <a:r>
              <a:rPr lang="nb-NO"/>
              <a:t>Klikk for å redigere tittelstil</a:t>
            </a:r>
          </a:p>
        </p:txBody>
      </p:sp>
    </p:spTree>
    <p:extLst>
      <p:ext uri="{BB962C8B-B14F-4D97-AF65-F5344CB8AC3E}">
        <p14:creationId xmlns:p14="http://schemas.microsoft.com/office/powerpoint/2010/main" val="128478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e innholdsdeler">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r>
              <a:rPr lang="nb-NO"/>
              <a:t>Tittel foredrag</a:t>
            </a:r>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5DF95948-0942-4B9D-BE81-978FD9B35428}" type="datetime1">
              <a:rPr lang="nb-NO" smtClean="0"/>
              <a:t>20.10.2025</a:t>
            </a:fld>
            <a:endParaRPr lang="nb-NO"/>
          </a:p>
        </p:txBody>
      </p:sp>
      <p:sp>
        <p:nvSpPr>
          <p:cNvPr id="17" name="Plassholder for innhold 2">
            <a:extLst>
              <a:ext uri="{FF2B5EF4-FFF2-40B4-BE49-F238E27FC236}">
                <a16:creationId xmlns:a16="http://schemas.microsoft.com/office/drawing/2014/main" id="{44025B41-6561-415C-9A20-8688EC70A268}"/>
              </a:ext>
            </a:extLst>
          </p:cNvPr>
          <p:cNvSpPr>
            <a:spLocks noGrp="1"/>
          </p:cNvSpPr>
          <p:nvPr>
            <p:ph idx="17"/>
          </p:nvPr>
        </p:nvSpPr>
        <p:spPr>
          <a:xfrm>
            <a:off x="8956981" y="1966452"/>
            <a:ext cx="2370910"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9" name="Plassholder for innhold 2">
            <a:extLst>
              <a:ext uri="{FF2B5EF4-FFF2-40B4-BE49-F238E27FC236}">
                <a16:creationId xmlns:a16="http://schemas.microsoft.com/office/drawing/2014/main" id="{B9515DC9-E05C-497B-81C9-9D5C29E2E0E8}"/>
              </a:ext>
            </a:extLst>
          </p:cNvPr>
          <p:cNvSpPr>
            <a:spLocks noGrp="1"/>
          </p:cNvSpPr>
          <p:nvPr>
            <p:ph idx="19"/>
          </p:nvPr>
        </p:nvSpPr>
        <p:spPr>
          <a:xfrm>
            <a:off x="6259359" y="1966452"/>
            <a:ext cx="2370909"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8" name="Plassholder for innhold 2">
            <a:extLst>
              <a:ext uri="{FF2B5EF4-FFF2-40B4-BE49-F238E27FC236}">
                <a16:creationId xmlns:a16="http://schemas.microsoft.com/office/drawing/2014/main" id="{737E6355-653D-4626-B7AF-1983E00104C1}"/>
              </a:ext>
            </a:extLst>
          </p:cNvPr>
          <p:cNvSpPr>
            <a:spLocks noGrp="1"/>
          </p:cNvSpPr>
          <p:nvPr>
            <p:ph idx="18"/>
          </p:nvPr>
        </p:nvSpPr>
        <p:spPr>
          <a:xfrm>
            <a:off x="3561734" y="1966452"/>
            <a:ext cx="2370909"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innhold 2">
            <a:extLst>
              <a:ext uri="{FF2B5EF4-FFF2-40B4-BE49-F238E27FC236}">
                <a16:creationId xmlns:a16="http://schemas.microsoft.com/office/drawing/2014/main" id="{94A5B35D-2758-4E3E-B237-B325C7435F0C}"/>
              </a:ext>
            </a:extLst>
          </p:cNvPr>
          <p:cNvSpPr>
            <a:spLocks noGrp="1"/>
          </p:cNvSpPr>
          <p:nvPr>
            <p:ph idx="16"/>
          </p:nvPr>
        </p:nvSpPr>
        <p:spPr>
          <a:xfrm>
            <a:off x="864109" y="1966452"/>
            <a:ext cx="2370909"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3" cy="1052596"/>
          </a:xfrm>
        </p:spPr>
        <p:txBody>
          <a:bodyPr/>
          <a:lstStyle/>
          <a:p>
            <a:r>
              <a:rPr lang="nb-NO"/>
              <a:t>Klikk for å redigere tittelstil</a:t>
            </a:r>
          </a:p>
        </p:txBody>
      </p:sp>
    </p:spTree>
    <p:extLst>
      <p:ext uri="{BB962C8B-B14F-4D97-AF65-F5344CB8AC3E}">
        <p14:creationId xmlns:p14="http://schemas.microsoft.com/office/powerpoint/2010/main" val="248772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innhold og sitatboks">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r>
              <a:rPr lang="nb-NO"/>
              <a:t>Tittel foredrag</a:t>
            </a:r>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BA7EF4A3-3974-41DF-AC7A-2B09B767FD55}" type="datetime1">
              <a:rPr lang="nb-NO" smtClean="0"/>
              <a:t>20.10.2025</a:t>
            </a:fld>
            <a:endParaRPr lang="nb-NO"/>
          </a:p>
        </p:txBody>
      </p:sp>
      <p:sp>
        <p:nvSpPr>
          <p:cNvPr id="4" name="Plassholder for tekst 3">
            <a:extLst>
              <a:ext uri="{FF2B5EF4-FFF2-40B4-BE49-F238E27FC236}">
                <a16:creationId xmlns:a16="http://schemas.microsoft.com/office/drawing/2014/main" id="{DA6C6DF2-CA12-4E3F-8CA0-6F8BCA249580}"/>
              </a:ext>
            </a:extLst>
          </p:cNvPr>
          <p:cNvSpPr>
            <a:spLocks noGrp="1"/>
          </p:cNvSpPr>
          <p:nvPr>
            <p:ph type="body" sz="quarter" idx="14" hasCustomPrompt="1"/>
          </p:nvPr>
        </p:nvSpPr>
        <p:spPr>
          <a:xfrm>
            <a:off x="6287262" y="1956620"/>
            <a:ext cx="5040630" cy="3805551"/>
          </a:xfrm>
          <a:solidFill>
            <a:srgbClr val="DCE7DF"/>
          </a:solidFill>
        </p:spPr>
        <p:txBody>
          <a:bodyPr lIns="180000" tIns="180000" rIns="180000" bIns="180000" anchor="ctr"/>
          <a:lstStyle>
            <a:lvl1pPr marL="0" indent="0" algn="ctr">
              <a:buNone/>
              <a:defRPr b="1" i="0">
                <a:solidFill>
                  <a:schemeClr val="tx1"/>
                </a:solidFill>
              </a:defRPr>
            </a:lvl1pPr>
            <a:lvl2pPr algn="ctr">
              <a:defRPr/>
            </a:lvl2pPr>
            <a:lvl3pPr algn="ctr">
              <a:defRPr/>
            </a:lvl3pPr>
            <a:lvl4pPr algn="ctr">
              <a:defRPr/>
            </a:lvl4pPr>
            <a:lvl5pPr algn="ctr">
              <a:defRPr/>
            </a:lvl5pPr>
          </a:lstStyle>
          <a:p>
            <a:pPr lvl="0"/>
            <a:r>
              <a:rPr lang="nb-NO">
                <a:latin typeface="Calibri" panose="020F0502020204030204" pitchFamily="34" charset="0"/>
                <a:cs typeface="Calibri" panose="020F0502020204030204" pitchFamily="34" charset="0"/>
              </a:rPr>
              <a:t>“</a:t>
            </a:r>
            <a:r>
              <a:rPr lang="nb-NO"/>
              <a:t>Sitat</a:t>
            </a:r>
            <a:r>
              <a:rPr lang="nb-NO">
                <a:latin typeface="Calibri" panose="020F0502020204030204" pitchFamily="34" charset="0"/>
                <a:cs typeface="Calibri" panose="020F0502020204030204" pitchFamily="34" charset="0"/>
              </a:rPr>
              <a:t>”</a:t>
            </a:r>
            <a:endParaRPr lang="nb-NO"/>
          </a:p>
        </p:txBody>
      </p:sp>
      <p:sp>
        <p:nvSpPr>
          <p:cNvPr id="3" name="Plassholder for tekst 2">
            <a:extLst>
              <a:ext uri="{FF2B5EF4-FFF2-40B4-BE49-F238E27FC236}">
                <a16:creationId xmlns:a16="http://schemas.microsoft.com/office/drawing/2014/main" id="{7F88CF1F-E29F-4916-AE22-EF6A56959F0B}"/>
              </a:ext>
            </a:extLst>
          </p:cNvPr>
          <p:cNvSpPr>
            <a:spLocks noGrp="1"/>
          </p:cNvSpPr>
          <p:nvPr>
            <p:ph type="body" sz="quarter" idx="15" hasCustomPrompt="1"/>
          </p:nvPr>
        </p:nvSpPr>
        <p:spPr>
          <a:xfrm rot="10800000">
            <a:off x="10608819" y="2275001"/>
            <a:ext cx="422788" cy="389600"/>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0" name="Plassholder for innhold 2">
            <a:extLst>
              <a:ext uri="{FF2B5EF4-FFF2-40B4-BE49-F238E27FC236}">
                <a16:creationId xmlns:a16="http://schemas.microsoft.com/office/drawing/2014/main" id="{16A88CB7-1D6F-4A76-B6DB-6BD9CA321121}"/>
              </a:ext>
            </a:extLst>
          </p:cNvPr>
          <p:cNvSpPr>
            <a:spLocks noGrp="1"/>
          </p:cNvSpPr>
          <p:nvPr>
            <p:ph idx="16"/>
          </p:nvPr>
        </p:nvSpPr>
        <p:spPr>
          <a:xfrm>
            <a:off x="864109" y="1966452"/>
            <a:ext cx="5040628"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lstStyle/>
          <a:p>
            <a:r>
              <a:rPr lang="nb-NO"/>
              <a:t>Klikk for å redigere tittelstil</a:t>
            </a:r>
          </a:p>
        </p:txBody>
      </p:sp>
    </p:spTree>
    <p:extLst>
      <p:ext uri="{BB962C8B-B14F-4D97-AF65-F5344CB8AC3E}">
        <p14:creationId xmlns:p14="http://schemas.microsoft.com/office/powerpoint/2010/main" val="10206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sitatboks og innhold">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r>
              <a:rPr lang="nb-NO"/>
              <a:t>Tittel foredrag</a:t>
            </a:r>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5EF83E7F-64F8-4B61-B87B-BB9F9B757505}" type="datetime1">
              <a:rPr lang="nb-NO" smtClean="0"/>
              <a:t>20.10.2025</a:t>
            </a:fld>
            <a:endParaRPr lang="nb-NO"/>
          </a:p>
        </p:txBody>
      </p:sp>
      <p:sp>
        <p:nvSpPr>
          <p:cNvPr id="8" name="Picture Placeholder 7">
            <a:extLst>
              <a:ext uri="{FF2B5EF4-FFF2-40B4-BE49-F238E27FC236}">
                <a16:creationId xmlns:a16="http://schemas.microsoft.com/office/drawing/2014/main" id="{1013C440-939D-4862-BE17-B4F6C9A75884}"/>
              </a:ext>
            </a:extLst>
          </p:cNvPr>
          <p:cNvSpPr>
            <a:spLocks noGrp="1"/>
          </p:cNvSpPr>
          <p:nvPr>
            <p:ph type="pic" sz="quarter" idx="17"/>
          </p:nvPr>
        </p:nvSpPr>
        <p:spPr>
          <a:xfrm>
            <a:off x="6287264" y="1966453"/>
            <a:ext cx="5040628" cy="3795719"/>
          </a:xfrm>
          <a:prstGeom prst="rect">
            <a:avLst/>
          </a:prstGeom>
          <a:solidFill>
            <a:schemeClr val="bg1">
              <a:lumMod val="75000"/>
            </a:schemeClr>
          </a:solidFill>
        </p:spPr>
        <p:txBody>
          <a:bodyPr lIns="0" tIns="0" rIns="0" bIns="0"/>
          <a:lstStyle/>
          <a:p>
            <a:r>
              <a:rPr lang="nb-NO"/>
              <a:t>Klikk på ikonet for å legge til et bilde</a:t>
            </a:r>
          </a:p>
        </p:txBody>
      </p:sp>
      <p:sp>
        <p:nvSpPr>
          <p:cNvPr id="4" name="Plassholder for tekst 3">
            <a:extLst>
              <a:ext uri="{FF2B5EF4-FFF2-40B4-BE49-F238E27FC236}">
                <a16:creationId xmlns:a16="http://schemas.microsoft.com/office/drawing/2014/main" id="{DA6C6DF2-CA12-4E3F-8CA0-6F8BCA249580}"/>
              </a:ext>
            </a:extLst>
          </p:cNvPr>
          <p:cNvSpPr>
            <a:spLocks noGrp="1"/>
          </p:cNvSpPr>
          <p:nvPr>
            <p:ph type="body" sz="quarter" idx="14" hasCustomPrompt="1"/>
          </p:nvPr>
        </p:nvSpPr>
        <p:spPr>
          <a:xfrm>
            <a:off x="864108" y="1956620"/>
            <a:ext cx="5040630" cy="3805551"/>
          </a:xfrm>
          <a:solidFill>
            <a:srgbClr val="DCE7DF"/>
          </a:solidFill>
        </p:spPr>
        <p:txBody>
          <a:bodyPr lIns="180000" tIns="180000" rIns="180000" bIns="180000" anchor="ctr"/>
          <a:lstStyle>
            <a:lvl1pPr marL="0" indent="0" algn="ctr">
              <a:buNone/>
              <a:defRPr b="1" i="0">
                <a:solidFill>
                  <a:schemeClr val="tx1"/>
                </a:solidFill>
              </a:defRPr>
            </a:lvl1pPr>
            <a:lvl2pPr algn="ctr">
              <a:defRPr/>
            </a:lvl2pPr>
            <a:lvl3pPr algn="ctr">
              <a:defRPr/>
            </a:lvl3pPr>
            <a:lvl4pPr algn="ctr">
              <a:defRPr/>
            </a:lvl4pPr>
            <a:lvl5pPr algn="ctr">
              <a:defRPr/>
            </a:lvl5pPr>
          </a:lstStyle>
          <a:p>
            <a:pPr lvl="0"/>
            <a:r>
              <a:rPr lang="nb-NO">
                <a:latin typeface="Calibri" panose="020F0502020204030204" pitchFamily="34" charset="0"/>
                <a:cs typeface="Calibri" panose="020F0502020204030204" pitchFamily="34" charset="0"/>
              </a:rPr>
              <a:t>“</a:t>
            </a:r>
            <a:r>
              <a:rPr lang="nb-NO"/>
              <a:t>Sitat</a:t>
            </a:r>
            <a:r>
              <a:rPr lang="nb-NO">
                <a:latin typeface="Calibri" panose="020F0502020204030204" pitchFamily="34" charset="0"/>
                <a:cs typeface="Calibri" panose="020F0502020204030204" pitchFamily="34" charset="0"/>
              </a:rPr>
              <a:t>”</a:t>
            </a:r>
            <a:endParaRPr lang="nb-NO"/>
          </a:p>
        </p:txBody>
      </p:sp>
      <p:sp>
        <p:nvSpPr>
          <p:cNvPr id="3" name="Plassholder for tekst 2">
            <a:extLst>
              <a:ext uri="{FF2B5EF4-FFF2-40B4-BE49-F238E27FC236}">
                <a16:creationId xmlns:a16="http://schemas.microsoft.com/office/drawing/2014/main" id="{7F88CF1F-E29F-4916-AE22-EF6A56959F0B}"/>
              </a:ext>
            </a:extLst>
          </p:cNvPr>
          <p:cNvSpPr>
            <a:spLocks noGrp="1"/>
          </p:cNvSpPr>
          <p:nvPr>
            <p:ph type="body" sz="quarter" idx="15" hasCustomPrompt="1"/>
          </p:nvPr>
        </p:nvSpPr>
        <p:spPr>
          <a:xfrm rot="10800000">
            <a:off x="5185665" y="2275001"/>
            <a:ext cx="422788" cy="389600"/>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lstStyle/>
          <a:p>
            <a:r>
              <a:rPr lang="nb-NO"/>
              <a:t>Klikk for å redigere tittelstil</a:t>
            </a:r>
          </a:p>
        </p:txBody>
      </p:sp>
    </p:spTree>
    <p:extLst>
      <p:ext uri="{BB962C8B-B14F-4D97-AF65-F5344CB8AC3E}">
        <p14:creationId xmlns:p14="http://schemas.microsoft.com/office/powerpoint/2010/main" val="4272616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7A5A3C5D-E064-48F8-BDAA-DD0A73D9A784}"/>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766323" y="6232379"/>
            <a:ext cx="927985" cy="251040"/>
          </a:xfrm>
          <a:prstGeom prst="rect">
            <a:avLst/>
          </a:prstGeom>
        </p:spPr>
      </p:pic>
      <p:sp>
        <p:nvSpPr>
          <p:cNvPr id="2" name="Plassholder for tittel 1">
            <a:extLst>
              <a:ext uri="{FF2B5EF4-FFF2-40B4-BE49-F238E27FC236}">
                <a16:creationId xmlns:a16="http://schemas.microsoft.com/office/drawing/2014/main" id="{F18F55A1-2788-43EB-93D4-6CA30951E6AD}"/>
              </a:ext>
            </a:extLst>
          </p:cNvPr>
          <p:cNvSpPr>
            <a:spLocks noGrp="1"/>
          </p:cNvSpPr>
          <p:nvPr>
            <p:ph type="title"/>
          </p:nvPr>
        </p:nvSpPr>
        <p:spPr>
          <a:xfrm>
            <a:off x="864108" y="569531"/>
            <a:ext cx="6906098" cy="1052596"/>
          </a:xfrm>
          <a:prstGeom prst="rect">
            <a:avLst/>
          </a:prstGeom>
        </p:spPr>
        <p:txBody>
          <a:bodyPr vert="horz" lIns="0" tIns="0" rIns="0" bIns="0" rtlCol="0" anchor="b" anchorCtr="0">
            <a:noAutofit/>
          </a:bodyPr>
          <a:lstStyle/>
          <a:p>
            <a:r>
              <a:rPr lang="nb-NO"/>
              <a:t>Klikk for å redigere tittelstil</a:t>
            </a:r>
          </a:p>
        </p:txBody>
      </p:sp>
      <p:sp>
        <p:nvSpPr>
          <p:cNvPr id="3" name="Plassholder for tekst 2">
            <a:extLst>
              <a:ext uri="{FF2B5EF4-FFF2-40B4-BE49-F238E27FC236}">
                <a16:creationId xmlns:a16="http://schemas.microsoft.com/office/drawing/2014/main" id="{ED1B710B-CF37-4F14-80D8-CC57FEE5D125}"/>
              </a:ext>
            </a:extLst>
          </p:cNvPr>
          <p:cNvSpPr>
            <a:spLocks noGrp="1"/>
          </p:cNvSpPr>
          <p:nvPr>
            <p:ph type="body" idx="1"/>
          </p:nvPr>
        </p:nvSpPr>
        <p:spPr>
          <a:xfrm>
            <a:off x="864108" y="1966452"/>
            <a:ext cx="6906098" cy="3795719"/>
          </a:xfrm>
          <a:prstGeom prst="rect">
            <a:avLst/>
          </a:prstGeom>
        </p:spPr>
        <p:txBody>
          <a:bodyPr vert="horz" lIns="0" tIns="0" rIns="0" bIns="0" rtlCol="0">
            <a:no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9DDD969-0A65-4C0E-ADEB-68220519C75D}"/>
              </a:ext>
            </a:extLst>
          </p:cNvPr>
          <p:cNvSpPr>
            <a:spLocks noGrp="1"/>
          </p:cNvSpPr>
          <p:nvPr>
            <p:ph type="dt" sz="half" idx="2"/>
          </p:nvPr>
        </p:nvSpPr>
        <p:spPr>
          <a:xfrm>
            <a:off x="504064" y="167517"/>
            <a:ext cx="1402079" cy="184666"/>
          </a:xfrm>
          <a:prstGeom prst="rect">
            <a:avLst/>
          </a:prstGeom>
        </p:spPr>
        <p:txBody>
          <a:bodyPr vert="horz" lIns="0" tIns="0" rIns="0" bIns="0" rtlCol="0" anchor="ctr">
            <a:noAutofit/>
          </a:bodyPr>
          <a:lstStyle>
            <a:lvl1pPr algn="l">
              <a:lnSpc>
                <a:spcPct val="100000"/>
              </a:lnSpc>
              <a:spcBef>
                <a:spcPts val="0"/>
              </a:spcBef>
              <a:defRPr sz="1200">
                <a:solidFill>
                  <a:schemeClr val="tx1"/>
                </a:solidFill>
              </a:defRPr>
            </a:lvl1pPr>
          </a:lstStyle>
          <a:p>
            <a:fld id="{A1623D04-6BD9-4FCD-8550-5927F0E9B515}" type="datetime1">
              <a:rPr lang="nb-NO" smtClean="0"/>
              <a:t>20.10.2025</a:t>
            </a:fld>
            <a:endParaRPr lang="nb-NO"/>
          </a:p>
        </p:txBody>
      </p:sp>
      <p:sp>
        <p:nvSpPr>
          <p:cNvPr id="5" name="Plassholder for bunntekst 4">
            <a:extLst>
              <a:ext uri="{FF2B5EF4-FFF2-40B4-BE49-F238E27FC236}">
                <a16:creationId xmlns:a16="http://schemas.microsoft.com/office/drawing/2014/main" id="{52AE00EB-2CDD-43C9-9EB7-AF9FF8DDB12E}"/>
              </a:ext>
            </a:extLst>
          </p:cNvPr>
          <p:cNvSpPr>
            <a:spLocks noGrp="1"/>
          </p:cNvSpPr>
          <p:nvPr>
            <p:ph type="ftr" sz="quarter" idx="3"/>
          </p:nvPr>
        </p:nvSpPr>
        <p:spPr>
          <a:xfrm>
            <a:off x="3093720" y="167517"/>
            <a:ext cx="6004560" cy="184666"/>
          </a:xfrm>
          <a:prstGeom prst="rect">
            <a:avLst/>
          </a:prstGeom>
        </p:spPr>
        <p:txBody>
          <a:bodyPr vert="horz" lIns="0" tIns="0" rIns="0" bIns="0" rtlCol="0" anchor="ctr">
            <a:noAutofit/>
          </a:bodyPr>
          <a:lstStyle>
            <a:lvl1pPr algn="ctr">
              <a:lnSpc>
                <a:spcPct val="100000"/>
              </a:lnSpc>
              <a:spcBef>
                <a:spcPts val="0"/>
              </a:spcBef>
              <a:defRPr sz="1200">
                <a:solidFill>
                  <a:schemeClr val="tx1"/>
                </a:solidFill>
              </a:defRPr>
            </a:lvl1pPr>
          </a:lstStyle>
          <a:p>
            <a:r>
              <a:rPr lang="nb-NO"/>
              <a:t>Tittel foredrag</a:t>
            </a:r>
          </a:p>
        </p:txBody>
      </p:sp>
      <p:sp>
        <p:nvSpPr>
          <p:cNvPr id="6" name="Plassholder for lysbildenummer 5">
            <a:extLst>
              <a:ext uri="{FF2B5EF4-FFF2-40B4-BE49-F238E27FC236}">
                <a16:creationId xmlns:a16="http://schemas.microsoft.com/office/drawing/2014/main" id="{58CBCF91-8ED7-40C6-ABD1-0C405DB8B156}"/>
              </a:ext>
            </a:extLst>
          </p:cNvPr>
          <p:cNvSpPr>
            <a:spLocks noGrp="1"/>
          </p:cNvSpPr>
          <p:nvPr>
            <p:ph type="sldNum" sz="quarter" idx="4"/>
          </p:nvPr>
        </p:nvSpPr>
        <p:spPr>
          <a:xfrm>
            <a:off x="10285857" y="167517"/>
            <a:ext cx="1402079" cy="184666"/>
          </a:xfrm>
          <a:prstGeom prst="rect">
            <a:avLst/>
          </a:prstGeom>
        </p:spPr>
        <p:txBody>
          <a:bodyPr vert="horz" lIns="0" tIns="0" rIns="0" bIns="0" rtlCol="0" anchor="ctr">
            <a:noAutofit/>
          </a:bodyPr>
          <a:lstStyle>
            <a:lvl1pPr algn="r">
              <a:lnSpc>
                <a:spcPct val="100000"/>
              </a:lnSpc>
              <a:spcBef>
                <a:spcPts val="0"/>
              </a:spcBef>
              <a:defRPr sz="1200">
                <a:solidFill>
                  <a:schemeClr val="tx1"/>
                </a:solidFill>
              </a:defRPr>
            </a:lvl1pPr>
          </a:lstStyle>
          <a:p>
            <a:fld id="{74DC5C6B-5FF5-4C51-B1C4-3E46E479ECBD}" type="slidenum">
              <a:rPr lang="nb-NO" smtClean="0"/>
              <a:pPr/>
              <a:t>‹#›</a:t>
            </a:fld>
            <a:endParaRPr lang="nb-NO"/>
          </a:p>
        </p:txBody>
      </p:sp>
    </p:spTree>
    <p:extLst>
      <p:ext uri="{BB962C8B-B14F-4D97-AF65-F5344CB8AC3E}">
        <p14:creationId xmlns:p14="http://schemas.microsoft.com/office/powerpoint/2010/main" val="2702803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p:txStyles>
    <p:titleStyle>
      <a:lvl1pPr algn="l" defTabSz="914400" rtl="0" eaLnBrk="1" latinLnBrk="0" hangingPunct="1">
        <a:lnSpc>
          <a:spcPct val="90000"/>
        </a:lnSpc>
        <a:spcBef>
          <a:spcPts val="0"/>
        </a:spcBef>
        <a:buNone/>
        <a:defRPr sz="3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Clr>
          <a:schemeClr val="tx1"/>
        </a:buClr>
        <a:buFont typeface="Arial" panose="020B0604020202020204" pitchFamily="34" charset="0"/>
        <a:buChar char="​"/>
        <a:defRPr sz="2400" kern="1200">
          <a:solidFill>
            <a:schemeClr val="tx1"/>
          </a:solidFill>
          <a:latin typeface="+mn-lt"/>
          <a:ea typeface="+mn-ea"/>
          <a:cs typeface="+mn-cs"/>
        </a:defRPr>
      </a:lvl1pPr>
      <a:lvl2pPr marL="180000" indent="-180000" algn="l" defTabSz="914400" rtl="0" eaLnBrk="1" latinLnBrk="0" hangingPunct="1">
        <a:lnSpc>
          <a:spcPct val="100000"/>
        </a:lnSpc>
        <a:spcBef>
          <a:spcPts val="0"/>
        </a:spcBef>
        <a:buClr>
          <a:schemeClr val="tx1"/>
        </a:buClr>
        <a:buFont typeface="Arial" panose="020B0604020202020204" pitchFamily="34" charset="0"/>
        <a:buChar char="•"/>
        <a:defRPr sz="2400" kern="1200">
          <a:solidFill>
            <a:schemeClr val="tx1"/>
          </a:solidFill>
          <a:latin typeface="+mn-lt"/>
          <a:ea typeface="+mn-ea"/>
          <a:cs typeface="+mn-cs"/>
        </a:defRPr>
      </a:lvl2pPr>
      <a:lvl3pPr marL="360000" indent="-180000" algn="l" defTabSz="914400" rtl="0" eaLnBrk="1" latinLnBrk="0" hangingPunct="1">
        <a:lnSpc>
          <a:spcPct val="100000"/>
        </a:lnSpc>
        <a:spcBef>
          <a:spcPts val="0"/>
        </a:spcBef>
        <a:buClr>
          <a:schemeClr val="tx1"/>
        </a:buClr>
        <a:buFont typeface="Arial" panose="020B0604020202020204"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0000"/>
        </a:lnSpc>
        <a:spcBef>
          <a:spcPts val="0"/>
        </a:spcBef>
        <a:buClr>
          <a:schemeClr val="tx1"/>
        </a:buClr>
        <a:buFont typeface="Arial" panose="020B0604020202020204" pitchFamily="34" charset="0"/>
        <a:buChar char="•"/>
        <a:defRPr sz="2000" kern="1200">
          <a:solidFill>
            <a:schemeClr val="tx1"/>
          </a:solidFill>
          <a:latin typeface="+mn-lt"/>
          <a:ea typeface="+mn-ea"/>
          <a:cs typeface="+mn-cs"/>
        </a:defRPr>
      </a:lvl4pPr>
      <a:lvl5pPr marL="720000" indent="-201600" algn="l" defTabSz="914400" rtl="0" eaLnBrk="1" latinLnBrk="0" hangingPunct="1">
        <a:lnSpc>
          <a:spcPct val="100000"/>
        </a:lnSpc>
        <a:spcBef>
          <a:spcPts val="0"/>
        </a:spcBef>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500A807-F382-F8C2-CD3C-E7E2D1255A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D88F096-0AF5-2F63-6814-ABACBD43DA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2FE6224-D8E1-F3D7-78DF-16485A7CC2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0E8A01-EE03-4024-9A84-B333749A1EFE}" type="datetimeFigureOut">
              <a:rPr lang="nb-NO" smtClean="0"/>
              <a:t>20.10.2025</a:t>
            </a:fld>
            <a:endParaRPr lang="nb-NO"/>
          </a:p>
        </p:txBody>
      </p:sp>
      <p:sp>
        <p:nvSpPr>
          <p:cNvPr id="5" name="Plassholder for bunntekst 4">
            <a:extLst>
              <a:ext uri="{FF2B5EF4-FFF2-40B4-BE49-F238E27FC236}">
                <a16:creationId xmlns:a16="http://schemas.microsoft.com/office/drawing/2014/main" id="{FB32D6BA-FDC5-3590-E016-381364552D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76C70EA4-909A-9B54-2408-4D6D423C71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D28D68-DC7C-488D-9B4A-8338CB66CC5B}" type="slidenum">
              <a:rPr lang="nb-NO" smtClean="0"/>
              <a:t>‹#›</a:t>
            </a:fld>
            <a:endParaRPr lang="nb-NO"/>
          </a:p>
        </p:txBody>
      </p:sp>
    </p:spTree>
    <p:extLst>
      <p:ext uri="{BB962C8B-B14F-4D97-AF65-F5344CB8AC3E}">
        <p14:creationId xmlns:p14="http://schemas.microsoft.com/office/powerpoint/2010/main" val="245383451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image" Target="../media/image40.svg"/><Relationship Id="rId5" Type="http://schemas.openxmlformats.org/officeDocument/2006/relationships/diagramQuickStyle" Target="../diagrams/quickStyle3.xml"/><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diagramLayout" Target="../diagrams/layout3.xml"/><Relationship Id="rId9" Type="http://schemas.openxmlformats.org/officeDocument/2006/relationships/image" Target="../media/image38.svg"/><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4EBD8-B6FC-0B8B-9BB7-3ABE8EFB54F0}"/>
            </a:ext>
          </a:extLst>
        </p:cNvPr>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551F8778-84C0-13AF-62F9-7706F567527D}"/>
              </a:ext>
            </a:extLst>
          </p:cNvPr>
          <p:cNvSpPr>
            <a:spLocks noGrp="1"/>
          </p:cNvSpPr>
          <p:nvPr>
            <p:ph type="dt" sz="half" idx="10"/>
          </p:nvPr>
        </p:nvSpPr>
        <p:spPr>
          <a:xfrm>
            <a:off x="6792686" y="5261114"/>
            <a:ext cx="3597018" cy="81501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800" b="1" dirty="0">
                <a:solidFill>
                  <a:prstClr val="black"/>
                </a:solidFill>
                <a:latin typeface="Calibri" panose="020F0502020204030204"/>
              </a:rPr>
              <a:t>20.</a:t>
            </a:r>
            <a:r>
              <a:rPr kumimoji="0" lang="nb-NO" sz="2800" b="1" i="0" u="none" strike="noStrike" kern="1200" cap="none" spc="0" normalizeH="0" baseline="0" noProof="0" dirty="0">
                <a:ln>
                  <a:noFill/>
                </a:ln>
                <a:solidFill>
                  <a:prstClr val="black"/>
                </a:solidFill>
                <a:effectLst/>
                <a:uLnTx/>
                <a:uFillTx/>
                <a:latin typeface="Calibri" panose="020F0502020204030204"/>
                <a:ea typeface="+mn-ea"/>
                <a:cs typeface="+mn-cs"/>
              </a:rPr>
              <a:t>oktober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FB7E0FDE-9BE0-40C7-BCBD-679E5C328D79}"/>
              </a:ext>
            </a:extLst>
          </p:cNvPr>
          <p:cNvSpPr>
            <a:spLocks noGrp="1"/>
          </p:cNvSpPr>
          <p:nvPr>
            <p:ph type="ctrTitle"/>
          </p:nvPr>
        </p:nvSpPr>
        <p:spPr>
          <a:xfrm>
            <a:off x="5502729" y="1371600"/>
            <a:ext cx="6253843" cy="3086100"/>
          </a:xfrm>
        </p:spPr>
        <p:txBody>
          <a:bodyPr>
            <a:noAutofit/>
          </a:bodyPr>
          <a:lstStyle/>
          <a:p>
            <a:br>
              <a:rPr lang="nb-NO" sz="4800" dirty="0"/>
            </a:br>
            <a:br>
              <a:rPr lang="nb-NO" sz="4800" dirty="0"/>
            </a:br>
            <a:br>
              <a:rPr lang="nb-NO" sz="4800" dirty="0"/>
            </a:br>
            <a:r>
              <a:rPr lang="nb-NO" sz="3600" dirty="0"/>
              <a:t>Hvordan jobbe helhetlig med forebygging når kommunens rammebetingelser er begrenset?</a:t>
            </a:r>
            <a:br>
              <a:rPr lang="nb-NO" sz="3600" dirty="0"/>
            </a:br>
            <a:r>
              <a:rPr lang="nb-NO" sz="2000" b="0" dirty="0"/>
              <a:t>Hva er kommunens forebyggende ansvar på oppvekstfeltet, og hva snakker vi om når vi snakker om forebygging?</a:t>
            </a:r>
          </a:p>
        </p:txBody>
      </p:sp>
    </p:spTree>
    <p:extLst>
      <p:ext uri="{BB962C8B-B14F-4D97-AF65-F5344CB8AC3E}">
        <p14:creationId xmlns:p14="http://schemas.microsoft.com/office/powerpoint/2010/main" val="780377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2EF233BC-EF81-EE65-8F9A-9D63133B0CDA}"/>
              </a:ext>
            </a:extLst>
          </p:cNvPr>
          <p:cNvSpPr>
            <a:spLocks noGrp="1"/>
          </p:cNvSpPr>
          <p:nvPr>
            <p:ph type="title"/>
          </p:nvPr>
        </p:nvSpPr>
        <p:spPr>
          <a:xfrm>
            <a:off x="1205103" y="352183"/>
            <a:ext cx="7729286" cy="860006"/>
          </a:xfrm>
        </p:spPr>
        <p:txBody>
          <a:bodyPr anchor="b">
            <a:normAutofit/>
          </a:bodyPr>
          <a:lstStyle/>
          <a:p>
            <a:r>
              <a:rPr lang="nb-NO"/>
              <a:t>Kommunens forebyggingsplikter</a:t>
            </a:r>
          </a:p>
        </p:txBody>
      </p:sp>
      <p:sp>
        <p:nvSpPr>
          <p:cNvPr id="5" name="Plassholder for innhold 4">
            <a:extLst>
              <a:ext uri="{FF2B5EF4-FFF2-40B4-BE49-F238E27FC236}">
                <a16:creationId xmlns:a16="http://schemas.microsoft.com/office/drawing/2014/main" id="{151FC8F6-EC0E-BF27-7913-1D6A3DFF7716}"/>
              </a:ext>
            </a:extLst>
          </p:cNvPr>
          <p:cNvSpPr>
            <a:spLocks noGrp="1"/>
          </p:cNvSpPr>
          <p:nvPr>
            <p:ph sz="half" idx="1"/>
          </p:nvPr>
        </p:nvSpPr>
        <p:spPr>
          <a:xfrm>
            <a:off x="838199" y="1825625"/>
            <a:ext cx="7302911" cy="4351338"/>
          </a:xfrm>
        </p:spPr>
        <p:txBody>
          <a:bodyPr>
            <a:normAutofit/>
          </a:bodyPr>
          <a:lstStyle/>
          <a:p>
            <a:pPr marL="0" indent="0">
              <a:spcAft>
                <a:spcPts val="600"/>
              </a:spcAft>
              <a:buNone/>
            </a:pPr>
            <a:endParaRPr lang="nb-NO" sz="2000" kern="100" dirty="0">
              <a:latin typeface="Calibri" panose="020F0502020204030204" pitchFamily="34" charset="0"/>
              <a:ea typeface="Calibri" panose="020F0502020204030204" pitchFamily="34" charset="0"/>
              <a:cs typeface="Arial" panose="020B0604020202020204" pitchFamily="34" charset="0"/>
            </a:endParaRPr>
          </a:p>
          <a:p>
            <a:pPr>
              <a:spcAft>
                <a:spcPts val="600"/>
              </a:spcAft>
              <a:buNone/>
            </a:pPr>
            <a:r>
              <a:rPr lang="nb-NO" sz="1800" kern="100" dirty="0">
                <a:effectLst/>
                <a:latin typeface="Calibri" panose="020F0502020204030204" pitchFamily="34" charset="0"/>
                <a:ea typeface="Calibri" panose="020F0502020204030204" pitchFamily="34" charset="0"/>
                <a:cs typeface="Arial" panose="020B0604020202020204" pitchFamily="34" charset="0"/>
              </a:rPr>
              <a:t> </a:t>
            </a:r>
          </a:p>
          <a:p>
            <a:pPr>
              <a:spcAft>
                <a:spcPts val="600"/>
              </a:spcAft>
              <a:buNone/>
            </a:pPr>
            <a:r>
              <a:rPr lang="nb-NO" sz="2000" dirty="0"/>
              <a:t>Hvilke bestemmelser, samlet sett, bidrar til å gi en oversikt over kommunens helhetlige ansvar for å bidra til at </a:t>
            </a:r>
            <a:r>
              <a:rPr lang="nb-NO" sz="2000" dirty="0">
                <a:effectLst/>
              </a:rPr>
              <a:t>barn og unge har gode oppvekstsvilkår?</a:t>
            </a:r>
            <a:r>
              <a:rPr lang="nb-NO" sz="2000" dirty="0"/>
              <a:t> </a:t>
            </a:r>
          </a:p>
          <a:p>
            <a:pPr marL="0" indent="0">
              <a:spcAft>
                <a:spcPts val="600"/>
              </a:spcAft>
              <a:buNone/>
            </a:pPr>
            <a:endParaRPr lang="nb-NO" sz="1800" b="1" kern="1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spcAft>
                <a:spcPts val="600"/>
              </a:spcAft>
              <a:buFont typeface="Arial" panose="020B0604020202020204" pitchFamily="34" charset="0"/>
              <a:buChar char="•"/>
            </a:pPr>
            <a:endParaRPr lang="nb-NO" dirty="0"/>
          </a:p>
          <a:p>
            <a:pPr>
              <a:spcAft>
                <a:spcPts val="600"/>
              </a:spcAft>
              <a:buNone/>
            </a:pPr>
            <a:endParaRPr lang="nb-NO" dirty="0"/>
          </a:p>
        </p:txBody>
      </p:sp>
      <p:pic>
        <p:nvPicPr>
          <p:cNvPr id="9" name="Grafikk 8" descr="Blink med heldekkende fyll">
            <a:extLst>
              <a:ext uri="{FF2B5EF4-FFF2-40B4-BE49-F238E27FC236}">
                <a16:creationId xmlns:a16="http://schemas.microsoft.com/office/drawing/2014/main" id="{EDCA5436-0492-47F6-9F92-1C5B411021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76911" y="965619"/>
            <a:ext cx="3711025" cy="3711025"/>
          </a:xfrm>
          <a:prstGeom prst="rect">
            <a:avLst/>
          </a:prstGeom>
        </p:spPr>
      </p:pic>
      <p:sp>
        <p:nvSpPr>
          <p:cNvPr id="2" name="Plassholder for lysbildenummer 1">
            <a:extLst>
              <a:ext uri="{FF2B5EF4-FFF2-40B4-BE49-F238E27FC236}">
                <a16:creationId xmlns:a16="http://schemas.microsoft.com/office/drawing/2014/main" id="{1D9B2605-10FC-16B1-513E-833635F34F47}"/>
              </a:ext>
            </a:extLst>
          </p:cNvPr>
          <p:cNvSpPr>
            <a:spLocks noGrp="1"/>
          </p:cNvSpPr>
          <p:nvPr>
            <p:ph type="sldNum" sz="quarter" idx="12"/>
          </p:nvPr>
        </p:nvSpPr>
        <p:spPr>
          <a:xfrm>
            <a:off x="10285857" y="167517"/>
            <a:ext cx="1402079" cy="184666"/>
          </a:xfrm>
        </p:spPr>
        <p:txBody>
          <a:bodyPr anchor="ctr">
            <a:normAutofit fontScale="55000" lnSpcReduction="20000"/>
          </a:bodyPr>
          <a:lstStyle/>
          <a:p>
            <a:pPr>
              <a:spcAft>
                <a:spcPts val="600"/>
              </a:spcAft>
            </a:pPr>
            <a:fld id="{74DC5C6B-5FF5-4C51-B1C4-3E46E479ECBD}" type="slidenum">
              <a:rPr lang="nb-NO" smtClean="0"/>
              <a:pPr>
                <a:spcAft>
                  <a:spcPts val="600"/>
                </a:spcAft>
              </a:pPr>
              <a:t>10</a:t>
            </a:fld>
            <a:endParaRPr lang="nb-NO"/>
          </a:p>
        </p:txBody>
      </p:sp>
    </p:spTree>
    <p:extLst>
      <p:ext uri="{BB962C8B-B14F-4D97-AF65-F5344CB8AC3E}">
        <p14:creationId xmlns:p14="http://schemas.microsoft.com/office/powerpoint/2010/main" val="2238834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8F1"/>
        </a:solidFill>
        <a:effectLst/>
      </p:bgPr>
    </p:bg>
    <p:spTree>
      <p:nvGrpSpPr>
        <p:cNvPr id="1" name=""/>
        <p:cNvGrpSpPr/>
        <p:nvPr/>
      </p:nvGrpSpPr>
      <p:grpSpPr>
        <a:xfrm>
          <a:off x="0" y="0"/>
          <a:ext cx="0" cy="0"/>
          <a:chOff x="0" y="0"/>
          <a:chExt cx="0" cy="0"/>
        </a:xfrm>
      </p:grpSpPr>
      <p:graphicFrame>
        <p:nvGraphicFramePr>
          <p:cNvPr id="5" name="Tabell 4">
            <a:extLst>
              <a:ext uri="{FF2B5EF4-FFF2-40B4-BE49-F238E27FC236}">
                <a16:creationId xmlns:a16="http://schemas.microsoft.com/office/drawing/2014/main" id="{6E6601DB-7B8F-EBC5-5C5D-816D20719188}"/>
              </a:ext>
            </a:extLst>
          </p:cNvPr>
          <p:cNvGraphicFramePr>
            <a:graphicFrameLocks noGrp="1"/>
          </p:cNvGraphicFramePr>
          <p:nvPr/>
        </p:nvGraphicFramePr>
        <p:xfrm>
          <a:off x="834773" y="1102093"/>
          <a:ext cx="10640448" cy="5578697"/>
        </p:xfrm>
        <a:graphic>
          <a:graphicData uri="http://schemas.openxmlformats.org/drawingml/2006/table">
            <a:tbl>
              <a:tblPr firstRow="1" bandRow="1">
                <a:tableStyleId>{2D5ABB26-0587-4C30-8999-92F81FD0307C}</a:tableStyleId>
              </a:tblPr>
              <a:tblGrid>
                <a:gridCol w="1520064">
                  <a:extLst>
                    <a:ext uri="{9D8B030D-6E8A-4147-A177-3AD203B41FA5}">
                      <a16:colId xmlns:a16="http://schemas.microsoft.com/office/drawing/2014/main" val="3758152789"/>
                    </a:ext>
                  </a:extLst>
                </a:gridCol>
                <a:gridCol w="1520064">
                  <a:extLst>
                    <a:ext uri="{9D8B030D-6E8A-4147-A177-3AD203B41FA5}">
                      <a16:colId xmlns:a16="http://schemas.microsoft.com/office/drawing/2014/main" val="2208642661"/>
                    </a:ext>
                  </a:extLst>
                </a:gridCol>
                <a:gridCol w="1520064">
                  <a:extLst>
                    <a:ext uri="{9D8B030D-6E8A-4147-A177-3AD203B41FA5}">
                      <a16:colId xmlns:a16="http://schemas.microsoft.com/office/drawing/2014/main" val="1998597071"/>
                    </a:ext>
                  </a:extLst>
                </a:gridCol>
                <a:gridCol w="1520064">
                  <a:extLst>
                    <a:ext uri="{9D8B030D-6E8A-4147-A177-3AD203B41FA5}">
                      <a16:colId xmlns:a16="http://schemas.microsoft.com/office/drawing/2014/main" val="14942608"/>
                    </a:ext>
                  </a:extLst>
                </a:gridCol>
                <a:gridCol w="1520064">
                  <a:extLst>
                    <a:ext uri="{9D8B030D-6E8A-4147-A177-3AD203B41FA5}">
                      <a16:colId xmlns:a16="http://schemas.microsoft.com/office/drawing/2014/main" val="1812907142"/>
                    </a:ext>
                  </a:extLst>
                </a:gridCol>
                <a:gridCol w="1520064">
                  <a:extLst>
                    <a:ext uri="{9D8B030D-6E8A-4147-A177-3AD203B41FA5}">
                      <a16:colId xmlns:a16="http://schemas.microsoft.com/office/drawing/2014/main" val="2133513421"/>
                    </a:ext>
                  </a:extLst>
                </a:gridCol>
                <a:gridCol w="1520064">
                  <a:extLst>
                    <a:ext uri="{9D8B030D-6E8A-4147-A177-3AD203B41FA5}">
                      <a16:colId xmlns:a16="http://schemas.microsoft.com/office/drawing/2014/main" val="648832429"/>
                    </a:ext>
                  </a:extLst>
                </a:gridCol>
              </a:tblGrid>
              <a:tr h="360713">
                <a:tc gridSpan="7">
                  <a:txBody>
                    <a:bodyPr/>
                    <a:lstStyle/>
                    <a:p>
                      <a:pPr algn="ctr"/>
                      <a:r>
                        <a:rPr lang="nb-NO" sz="1600" kern="1200">
                          <a:solidFill>
                            <a:schemeClr val="tx1"/>
                          </a:solidFill>
                          <a:effectLst/>
                          <a:latin typeface="+mn-lt"/>
                          <a:ea typeface="+mn-ea"/>
                          <a:cs typeface="+mn-cs"/>
                        </a:rPr>
                        <a:t>Grunnloven</a:t>
                      </a:r>
                      <a:endParaRPr lang="nb-NO"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D26D">
                        <a:alpha val="70000"/>
                      </a:srgbClr>
                    </a:solidFill>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2844832"/>
                  </a:ext>
                </a:extLst>
              </a:tr>
              <a:tr h="360713">
                <a:tc gridSpan="7">
                  <a:txBody>
                    <a:bodyPr/>
                    <a:lstStyle/>
                    <a:p>
                      <a:pPr algn="ctr"/>
                      <a:r>
                        <a:rPr lang="nb-NO" sz="1600" kern="1200">
                          <a:solidFill>
                            <a:schemeClr val="tx1"/>
                          </a:solidFill>
                          <a:effectLst/>
                          <a:latin typeface="+mn-lt"/>
                          <a:ea typeface="+mn-ea"/>
                          <a:cs typeface="+mn-cs"/>
                        </a:rPr>
                        <a:t>Barnekonvensjonen</a:t>
                      </a:r>
                      <a:endParaRPr lang="nb-NO"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D26D">
                        <a:alpha val="70000"/>
                      </a:srgbClr>
                    </a:solidFill>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6405446"/>
                  </a:ext>
                </a:extLst>
              </a:tr>
              <a:tr h="360713">
                <a:tc gridSpan="7">
                  <a:txBody>
                    <a:bodyPr/>
                    <a:lstStyle/>
                    <a:p>
                      <a:pPr algn="ctr"/>
                      <a:r>
                        <a:rPr lang="nb-NO" sz="1600" kern="1200">
                          <a:solidFill>
                            <a:schemeClr val="tx1"/>
                          </a:solidFill>
                          <a:effectLst/>
                          <a:latin typeface="+mn-lt"/>
                          <a:ea typeface="+mn-ea"/>
                          <a:cs typeface="+mn-cs"/>
                        </a:rPr>
                        <a:t>FN-konvensjonen om rettigheter til menneske med nedsatt funksjonsevne (CRPD)</a:t>
                      </a:r>
                      <a:endParaRPr lang="nb-NO"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D26D">
                        <a:alpha val="70000"/>
                      </a:srgbClr>
                    </a:solidFill>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8088877"/>
                  </a:ext>
                </a:extLst>
              </a:tr>
              <a:tr h="360713">
                <a:tc gridSpan="7">
                  <a:txBody>
                    <a:bodyPr/>
                    <a:lstStyle/>
                    <a:p>
                      <a:pPr algn="ctr"/>
                      <a:r>
                        <a:rPr lang="nb-NO" sz="1600" kern="1200">
                          <a:solidFill>
                            <a:schemeClr val="tx1"/>
                          </a:solidFill>
                          <a:effectLst/>
                          <a:latin typeface="+mn-lt"/>
                          <a:ea typeface="+mn-ea"/>
                          <a:cs typeface="+mn-cs"/>
                        </a:rPr>
                        <a:t>Den europeiske menneskerettskonvensjonen (EMK)</a:t>
                      </a:r>
                      <a:endParaRPr lang="nb-NO"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D26D">
                        <a:alpha val="70000"/>
                      </a:srgbClr>
                    </a:solidFill>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2788350"/>
                  </a:ext>
                </a:extLst>
              </a:tr>
              <a:tr h="360713">
                <a:tc gridSpan="7">
                  <a:txBody>
                    <a:bodyPr/>
                    <a:lstStyle/>
                    <a:p>
                      <a:pPr algn="ctr"/>
                      <a:r>
                        <a:rPr lang="nb-NO" sz="1600" kern="1200">
                          <a:solidFill>
                            <a:schemeClr val="tx1"/>
                          </a:solidFill>
                          <a:effectLst/>
                          <a:latin typeface="+mn-lt"/>
                          <a:ea typeface="+mn-ea"/>
                          <a:cs typeface="+mn-cs"/>
                        </a:rPr>
                        <a:t>Kommuneloven </a:t>
                      </a:r>
                      <a:endParaRPr lang="nb-NO"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7351">
                        <a:alpha val="50000"/>
                      </a:srgbClr>
                    </a:solidFill>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0482229"/>
                  </a:ext>
                </a:extLst>
              </a:tr>
              <a:tr h="360713">
                <a:tc gridSpan="7">
                  <a:txBody>
                    <a:bodyPr/>
                    <a:lstStyle/>
                    <a:p>
                      <a:pPr algn="ctr"/>
                      <a:r>
                        <a:rPr lang="nb-NO" sz="1600" kern="1200">
                          <a:solidFill>
                            <a:schemeClr val="tx1"/>
                          </a:solidFill>
                          <a:effectLst/>
                          <a:latin typeface="+mn-lt"/>
                          <a:ea typeface="+mn-ea"/>
                          <a:cs typeface="+mn-cs"/>
                        </a:rPr>
                        <a:t>Likestillings- og diskrimineringsloven </a:t>
                      </a:r>
                      <a:endParaRPr lang="nb-NO"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7351">
                        <a:alpha val="50000"/>
                      </a:srgbClr>
                    </a:solidFill>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3169841"/>
                  </a:ext>
                </a:extLst>
              </a:tr>
              <a:tr h="360713">
                <a:tc gridSpan="7">
                  <a:txBody>
                    <a:bodyPr/>
                    <a:lstStyle/>
                    <a:p>
                      <a:pPr algn="ctr"/>
                      <a:r>
                        <a:rPr lang="nb-NO" sz="1600" kern="1200">
                          <a:solidFill>
                            <a:schemeClr val="tx1"/>
                          </a:solidFill>
                          <a:effectLst/>
                          <a:latin typeface="+mn-lt"/>
                          <a:ea typeface="+mn-ea"/>
                          <a:cs typeface="+mn-cs"/>
                        </a:rPr>
                        <a:t>Forvaltningsloven</a:t>
                      </a:r>
                      <a:endParaRPr lang="nb-NO"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7351">
                        <a:alpha val="50000"/>
                      </a:srgbClr>
                    </a:solidFill>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071840"/>
                  </a:ext>
                </a:extLst>
              </a:tr>
              <a:tr h="360713">
                <a:tc gridSpan="7">
                  <a:txBody>
                    <a:bodyPr/>
                    <a:lstStyle/>
                    <a:p>
                      <a:pPr algn="ctr"/>
                      <a:r>
                        <a:rPr lang="nb-NO" sz="1600" kern="1200">
                          <a:solidFill>
                            <a:schemeClr val="tx1"/>
                          </a:solidFill>
                          <a:effectLst/>
                          <a:latin typeface="+mn-lt"/>
                          <a:ea typeface="+mn-ea"/>
                          <a:cs typeface="+mn-cs"/>
                        </a:rPr>
                        <a:t>Tolkeloven </a:t>
                      </a:r>
                      <a:endParaRPr lang="nb-NO"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7351">
                        <a:alpha val="50000"/>
                      </a:srgbClr>
                    </a:solidFill>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3289812"/>
                  </a:ext>
                </a:extLst>
              </a:tr>
              <a:tr h="360713">
                <a:tc gridSpan="7">
                  <a:txBody>
                    <a:bodyPr/>
                    <a:lstStyle/>
                    <a:p>
                      <a:pPr algn="ctr"/>
                      <a:r>
                        <a:rPr lang="nb-NO" sz="1600" kern="1200">
                          <a:solidFill>
                            <a:schemeClr val="tx1"/>
                          </a:solidFill>
                          <a:effectLst/>
                          <a:latin typeface="+mn-lt"/>
                          <a:ea typeface="+mn-ea"/>
                          <a:cs typeface="+mn-cs"/>
                        </a:rPr>
                        <a:t>Folkehelseloven</a:t>
                      </a:r>
                      <a:endParaRPr lang="nb-NO"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A4BF">
                        <a:alpha val="80000"/>
                      </a:srgbClr>
                    </a:solidFill>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7268538"/>
                  </a:ext>
                </a:extLst>
              </a:tr>
              <a:tr h="360713">
                <a:tc gridSpan="7">
                  <a:txBody>
                    <a:bodyPr/>
                    <a:lstStyle/>
                    <a:p>
                      <a:pPr algn="ctr"/>
                      <a:r>
                        <a:rPr lang="nb-NO" sz="1600" kern="1200">
                          <a:solidFill>
                            <a:schemeClr val="tx1"/>
                          </a:solidFill>
                          <a:effectLst/>
                          <a:latin typeface="+mn-lt"/>
                          <a:ea typeface="+mn-ea"/>
                          <a:cs typeface="+mn-cs"/>
                        </a:rPr>
                        <a:t>Plan- og bygningsloven</a:t>
                      </a:r>
                      <a:endParaRPr lang="nb-NO"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A4BF">
                        <a:alpha val="80000"/>
                      </a:srgbClr>
                    </a:solidFill>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7977893"/>
                  </a:ext>
                </a:extLst>
              </a:tr>
              <a:tr h="360713">
                <a:tc gridSpan="7">
                  <a:txBody>
                    <a:bodyPr/>
                    <a:lstStyle/>
                    <a:p>
                      <a:pPr algn="ctr"/>
                      <a:r>
                        <a:rPr lang="nb-NO" sz="1600" kern="1200">
                          <a:solidFill>
                            <a:schemeClr val="tx1"/>
                          </a:solidFill>
                          <a:effectLst/>
                          <a:latin typeface="+mn-lt"/>
                          <a:ea typeface="+mn-ea"/>
                          <a:cs typeface="+mn-cs"/>
                        </a:rPr>
                        <a:t>Enkelte bestemmelser i barnevernsloven</a:t>
                      </a:r>
                      <a:endParaRPr lang="nb-NO"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A4BF">
                        <a:alpha val="80000"/>
                      </a:srgbClr>
                    </a:solidFill>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315559"/>
                  </a:ext>
                </a:extLst>
              </a:tr>
              <a:tr h="360713">
                <a:tc gridSpan="7">
                  <a:txBody>
                    <a:bodyPr/>
                    <a:lstStyle/>
                    <a:p>
                      <a:pPr algn="ctr"/>
                      <a:r>
                        <a:rPr lang="nb-NO" sz="1600" kern="1200">
                          <a:solidFill>
                            <a:schemeClr val="tx1"/>
                          </a:solidFill>
                          <a:effectLst/>
                          <a:latin typeface="+mn-lt"/>
                          <a:ea typeface="+mn-ea"/>
                          <a:cs typeface="+mn-cs"/>
                        </a:rPr>
                        <a:t>Boligsosialloven</a:t>
                      </a:r>
                      <a:endParaRPr lang="nb-NO"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A4BF">
                        <a:alpha val="80000"/>
                      </a:srgbClr>
                    </a:solidFill>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9066566"/>
                  </a:ext>
                </a:extLst>
              </a:tr>
              <a:tr h="360713">
                <a:tc gridSpan="7">
                  <a:txBody>
                    <a:bodyPr/>
                    <a:lstStyle/>
                    <a:p>
                      <a:pPr algn="ctr"/>
                      <a:r>
                        <a:rPr lang="nb-NO" sz="1600" kern="1200">
                          <a:solidFill>
                            <a:schemeClr val="tx1"/>
                          </a:solidFill>
                          <a:effectLst/>
                          <a:latin typeface="+mn-lt"/>
                          <a:ea typeface="+mn-ea"/>
                          <a:cs typeface="+mn-cs"/>
                        </a:rPr>
                        <a:t>Kulturloven, </a:t>
                      </a:r>
                      <a:r>
                        <a:rPr lang="nb-NO" sz="1600" kern="1200" err="1">
                          <a:solidFill>
                            <a:schemeClr val="tx1"/>
                          </a:solidFill>
                          <a:effectLst/>
                          <a:latin typeface="+mn-lt"/>
                          <a:ea typeface="+mn-ea"/>
                          <a:cs typeface="+mn-cs"/>
                        </a:rPr>
                        <a:t>folkebiblioteksloven</a:t>
                      </a:r>
                      <a:r>
                        <a:rPr lang="nb-NO" sz="1600" kern="1200">
                          <a:solidFill>
                            <a:schemeClr val="tx1"/>
                          </a:solidFill>
                          <a:effectLst/>
                          <a:latin typeface="+mn-lt"/>
                          <a:ea typeface="+mn-ea"/>
                          <a:cs typeface="+mn-cs"/>
                        </a:rPr>
                        <a:t>, friluftsloven, alkoholloven og tobakkskadeloven</a:t>
                      </a:r>
                      <a:endParaRPr lang="nb-NO"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A4BF">
                        <a:alpha val="80000"/>
                      </a:srgbClr>
                    </a:solidFill>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tc>
                <a:tc hMerge="1">
                  <a:txBody>
                    <a:bodyPr/>
                    <a:lstStyle/>
                    <a:p>
                      <a:endParaRPr lang="nb-N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303059"/>
                  </a:ext>
                </a:extLst>
              </a:tr>
              <a:tr h="889428">
                <a:tc>
                  <a:txBody>
                    <a:bodyPr/>
                    <a:lstStyle/>
                    <a:p>
                      <a:pPr algn="ctr"/>
                      <a:r>
                        <a:rPr lang="nb-NO" sz="1600"/>
                        <a:t>Helse- og omsorgs-tjenesteloven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9BA"/>
                    </a:solidFill>
                  </a:tcPr>
                </a:tc>
                <a:tc>
                  <a:txBody>
                    <a:bodyPr/>
                    <a:lstStyle/>
                    <a:p>
                      <a:pPr algn="ctr"/>
                      <a:r>
                        <a:rPr lang="nb-NO" sz="1600"/>
                        <a:t>Barnehage-loven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9BA"/>
                    </a:solidFill>
                  </a:tcPr>
                </a:tc>
                <a:tc>
                  <a:txBody>
                    <a:bodyPr/>
                    <a:lstStyle/>
                    <a:p>
                      <a:pPr algn="ctr"/>
                      <a:r>
                        <a:rPr lang="nb-NO" sz="1600"/>
                        <a:t>Opplærings-loven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9BA"/>
                    </a:solidFill>
                  </a:tcPr>
                </a:tc>
                <a:tc>
                  <a:txBody>
                    <a:bodyPr/>
                    <a:lstStyle/>
                    <a:p>
                      <a:pPr algn="ctr"/>
                      <a:r>
                        <a:rPr lang="nb-NO" sz="1600"/>
                        <a:t>Sosialtjeneste-loven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9BA"/>
                    </a:solidFill>
                  </a:tcPr>
                </a:tc>
                <a:tc>
                  <a:txBody>
                    <a:bodyPr/>
                    <a:lstStyle/>
                    <a:p>
                      <a:pPr algn="ctr"/>
                      <a:r>
                        <a:rPr lang="nb-NO" sz="1600"/>
                        <a:t>Barneverns-loven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9BA"/>
                    </a:solidFill>
                  </a:tcPr>
                </a:tc>
                <a:tc>
                  <a:txBody>
                    <a:bodyPr/>
                    <a:lstStyle/>
                    <a:p>
                      <a:pPr algn="ctr"/>
                      <a:r>
                        <a:rPr lang="nb-NO" sz="1600"/>
                        <a:t>Krisesenter-loven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9B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Integrerings-loven</a:t>
                      </a:r>
                    </a:p>
                    <a:p>
                      <a:pPr algn="ctr"/>
                      <a:endParaRPr lang="nb-N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C9BA"/>
                    </a:solidFill>
                  </a:tcPr>
                </a:tc>
                <a:extLst>
                  <a:ext uri="{0D108BD9-81ED-4DB2-BD59-A6C34878D82A}">
                    <a16:rowId xmlns:a16="http://schemas.microsoft.com/office/drawing/2014/main" val="1427185940"/>
                  </a:ext>
                </a:extLst>
              </a:tr>
            </a:tbl>
          </a:graphicData>
        </a:graphic>
      </p:graphicFrame>
      <p:sp>
        <p:nvSpPr>
          <p:cNvPr id="6" name="TekstSylinder 5">
            <a:extLst>
              <a:ext uri="{FF2B5EF4-FFF2-40B4-BE49-F238E27FC236}">
                <a16:creationId xmlns:a16="http://schemas.microsoft.com/office/drawing/2014/main" id="{47D2A513-A8D8-5027-EFE7-32D80F3667E9}"/>
              </a:ext>
            </a:extLst>
          </p:cNvPr>
          <p:cNvSpPr txBox="1"/>
          <p:nvPr/>
        </p:nvSpPr>
        <p:spPr>
          <a:xfrm>
            <a:off x="1097723" y="431553"/>
            <a:ext cx="1011454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prstClr val="black"/>
                </a:solidFill>
                <a:effectLst/>
                <a:uLnTx/>
                <a:uFillTx/>
                <a:latin typeface="Calibri" panose="020F0502020204030204"/>
                <a:ea typeface="+mn-ea"/>
                <a:cs typeface="+mn-cs"/>
              </a:rPr>
              <a:t>Kommunens forebyggende ansvar for gode oppvekstsvilkår for barn og unge</a:t>
            </a:r>
          </a:p>
        </p:txBody>
      </p:sp>
    </p:spTree>
    <p:extLst>
      <p:ext uri="{BB962C8B-B14F-4D97-AF65-F5344CB8AC3E}">
        <p14:creationId xmlns:p14="http://schemas.microsoft.com/office/powerpoint/2010/main" val="313951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46517B38-446E-0FD2-5D6F-0BC596B80F1C}"/>
              </a:ext>
            </a:extLst>
          </p:cNvPr>
          <p:cNvSpPr txBox="1"/>
          <p:nvPr/>
        </p:nvSpPr>
        <p:spPr>
          <a:xfrm>
            <a:off x="969484" y="1206017"/>
            <a:ext cx="10080434" cy="41357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600" b="1" i="0" u="none" strike="noStrike" kern="1200" cap="none" spc="0" normalizeH="0" baseline="0" noProof="0">
                <a:ln>
                  <a:noFill/>
                </a:ln>
                <a:solidFill>
                  <a:prstClr val="black"/>
                </a:solidFill>
                <a:effectLst/>
                <a:uLnTx/>
                <a:uFillTx/>
                <a:latin typeface="Calibri" panose="020F0502020204030204"/>
                <a:ea typeface="+mn-ea"/>
                <a:cs typeface="+mn-cs"/>
              </a:rPr>
              <a:t>Hva vil vi oppnå?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Calibri" panose="020F0502020204030204"/>
                <a:ea typeface="+mn-ea"/>
                <a:cs typeface="+mn-cs"/>
              </a:rPr>
              <a:t>Samfunnsmål: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Alle barn og unge har gode </a:t>
            </a:r>
            <a:r>
              <a:rPr kumimoji="0" lang="nb-NO" sz="1800" b="0" i="0" u="none" strike="noStrike" kern="100" cap="none" spc="0" normalizeH="0" baseline="0" noProof="0" err="1">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oppvekstvilkår</a:t>
            </a:r>
            <a:r>
              <a:rPr kumimoji="0" lang="nb-NO" sz="1800" b="0" i="0" u="none" strike="noStrike" kern="1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Effektmål: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kumimoji="0" lang="nb-NO" sz="1800" b="0" i="0" u="none" strike="noStrike" kern="1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Kommunene jobber systematisk og helhetlig med å bygge gode </a:t>
            </a:r>
            <a:r>
              <a:rPr kumimoji="0" lang="nb-NO" sz="1800" b="0" i="0" u="none" strike="noStrike" kern="100" cap="none" spc="0" normalizeH="0" baseline="0" noProof="0" err="1">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oppvekstvilkår</a:t>
            </a:r>
            <a:r>
              <a:rPr kumimoji="0" lang="nb-NO" sz="1800" b="0" i="0" u="none" strike="noStrike" kern="1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Arial" panose="020B0604020202020204" pitchFamily="34" charset="0"/>
              </a:rPr>
              <a:t>.</a:t>
            </a:r>
            <a:endParaRPr kumimoji="0" lang="nb-NO"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nb-NO" sz="1800" b="0" i="0" u="none" strike="noStrike" kern="1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mn-cs"/>
              </a:rPr>
              <a:t> </a:t>
            </a:r>
            <a:endParaRPr kumimoji="0" lang="nb-NO"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kumimoji="0" lang="nb-NO" sz="1800" b="0" i="0" u="none" strike="noStrike" kern="1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mn-cs"/>
              </a:rPr>
              <a:t>Statens virkemidler (pedagogiske, økonomiske, juridiske) gir kommunene god støtte, handlingsrom og rammer i arbeidet med å bygge gode </a:t>
            </a:r>
            <a:r>
              <a:rPr kumimoji="0" lang="nb-NO" sz="1800" b="0" i="0" u="none" strike="noStrike" kern="100" cap="none" spc="0" normalizeH="0" baseline="0" noProof="0" err="1">
                <a:ln>
                  <a:noFill/>
                </a:ln>
                <a:solidFill>
                  <a:prstClr val="black"/>
                </a:solidFill>
                <a:effectLst/>
                <a:uLnTx/>
                <a:uFillTx/>
                <a:latin typeface="Calibri" panose="020F0502020204030204" pitchFamily="34" charset="0"/>
                <a:ea typeface="Aptos" panose="020B0004020202020204" pitchFamily="34" charset="0"/>
                <a:cs typeface="+mn-cs"/>
              </a:rPr>
              <a:t>oppvekstvilkår</a:t>
            </a:r>
            <a:r>
              <a:rPr kumimoji="0" lang="nb-NO" sz="1800" b="0" i="0" u="none" strike="noStrike" kern="1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mn-cs"/>
              </a:rPr>
              <a:t>.</a:t>
            </a:r>
            <a:endParaRPr kumimoji="0" lang="nb-NO"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09657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235D84-4040-3705-739E-625F1F32A0E9}"/>
              </a:ext>
            </a:extLst>
          </p:cNvPr>
          <p:cNvSpPr>
            <a:spLocks noGrp="1"/>
          </p:cNvSpPr>
          <p:nvPr>
            <p:ph type="title"/>
          </p:nvPr>
        </p:nvSpPr>
        <p:spPr>
          <a:xfrm>
            <a:off x="635000" y="640823"/>
            <a:ext cx="3418659" cy="5583148"/>
          </a:xfrm>
        </p:spPr>
        <p:txBody>
          <a:bodyPr anchor="ctr">
            <a:normAutofit/>
          </a:bodyPr>
          <a:lstStyle/>
          <a:p>
            <a:r>
              <a:rPr lang="nb-NO" sz="3600"/>
              <a:t>Fire tiltak for å møte kommunenes utfordringer og behov</a:t>
            </a:r>
          </a:p>
        </p:txBody>
      </p:sp>
      <p:graphicFrame>
        <p:nvGraphicFramePr>
          <p:cNvPr id="3" name="Diagram 2">
            <a:extLst>
              <a:ext uri="{FF2B5EF4-FFF2-40B4-BE49-F238E27FC236}">
                <a16:creationId xmlns:a16="http://schemas.microsoft.com/office/drawing/2014/main" id="{6637CB29-7329-E86A-E5F6-3FAF4D5A5732}"/>
              </a:ext>
            </a:extLst>
          </p:cNvPr>
          <p:cNvGraphicFramePr/>
          <p:nvPr/>
        </p:nvGraphicFramePr>
        <p:xfrm>
          <a:off x="3779520" y="70137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fikk 6" descr="Åpen flytteeske kontur">
            <a:extLst>
              <a:ext uri="{FF2B5EF4-FFF2-40B4-BE49-F238E27FC236}">
                <a16:creationId xmlns:a16="http://schemas.microsoft.com/office/drawing/2014/main" id="{2EC1D2AA-8535-BBFF-AEBA-949B9111F7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53659" y="1181647"/>
            <a:ext cx="746760" cy="746760"/>
          </a:xfrm>
          <a:prstGeom prst="rect">
            <a:avLst/>
          </a:prstGeom>
        </p:spPr>
      </p:pic>
      <p:pic>
        <p:nvPicPr>
          <p:cNvPr id="9" name="Grafikk 8" descr="psykisk helse kontur">
            <a:extLst>
              <a:ext uri="{FF2B5EF4-FFF2-40B4-BE49-F238E27FC236}">
                <a16:creationId xmlns:a16="http://schemas.microsoft.com/office/drawing/2014/main" id="{5592E2F9-F48F-8F55-91BA-56ADB68DCA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67679" y="2412518"/>
            <a:ext cx="787400" cy="787400"/>
          </a:xfrm>
          <a:prstGeom prst="rect">
            <a:avLst/>
          </a:prstGeom>
        </p:spPr>
      </p:pic>
      <p:pic>
        <p:nvPicPr>
          <p:cNvPr id="11" name="Grafikk 10" descr="Lukket bok kontur">
            <a:extLst>
              <a:ext uri="{FF2B5EF4-FFF2-40B4-BE49-F238E27FC236}">
                <a16:creationId xmlns:a16="http://schemas.microsoft.com/office/drawing/2014/main" id="{3BAE261D-E174-6AE3-CCC0-83DBCF36102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482738" y="3698722"/>
            <a:ext cx="746760" cy="746760"/>
          </a:xfrm>
          <a:prstGeom prst="rect">
            <a:avLst/>
          </a:prstGeom>
        </p:spPr>
      </p:pic>
      <p:pic>
        <p:nvPicPr>
          <p:cNvPr id="13" name="Grafikk 12" descr="Mynter kontur">
            <a:extLst>
              <a:ext uri="{FF2B5EF4-FFF2-40B4-BE49-F238E27FC236}">
                <a16:creationId xmlns:a16="http://schemas.microsoft.com/office/drawing/2014/main" id="{6C18ED60-D4CD-69F6-235F-09A16946CB3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992699" y="4914901"/>
            <a:ext cx="746760" cy="746760"/>
          </a:xfrm>
          <a:prstGeom prst="rect">
            <a:avLst/>
          </a:prstGeom>
        </p:spPr>
      </p:pic>
    </p:spTree>
    <p:extLst>
      <p:ext uri="{BB962C8B-B14F-4D97-AF65-F5344CB8AC3E}">
        <p14:creationId xmlns:p14="http://schemas.microsoft.com/office/powerpoint/2010/main" val="352429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DC55E6-B98F-80D0-72C0-1534E5FA0300}"/>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err="1"/>
              <a:t>Hva</a:t>
            </a:r>
            <a:r>
              <a:rPr lang="en-US" sz="5400"/>
              <a:t> hemmer </a:t>
            </a:r>
            <a:r>
              <a:rPr lang="en-US" sz="5400" err="1"/>
              <a:t>og</a:t>
            </a:r>
            <a:r>
              <a:rPr lang="en-US" sz="5400"/>
              <a:t> </a:t>
            </a:r>
            <a:r>
              <a:rPr lang="en-US" sz="5400" err="1"/>
              <a:t>fremmer</a:t>
            </a:r>
            <a:r>
              <a:rPr lang="en-US" sz="5400"/>
              <a:t> </a:t>
            </a:r>
            <a:r>
              <a:rPr lang="en-US" sz="5400" err="1"/>
              <a:t>gode</a:t>
            </a:r>
            <a:r>
              <a:rPr lang="en-US" sz="5400"/>
              <a:t> </a:t>
            </a:r>
            <a:r>
              <a:rPr lang="en-US" sz="5400" err="1"/>
              <a:t>oppvekstvilkår</a:t>
            </a:r>
            <a:r>
              <a:rPr lang="en-US" sz="5400"/>
              <a:t>? </a:t>
            </a:r>
          </a:p>
        </p:txBody>
      </p:sp>
      <p:pic>
        <p:nvPicPr>
          <p:cNvPr id="1026" name="Picture 2" descr="Et bilde som inneholder tekst, skjermbilde, diagram, sirkel&#10;&#10;KI-generert innhold kan være feil.">
            <a:extLst>
              <a:ext uri="{FF2B5EF4-FFF2-40B4-BE49-F238E27FC236}">
                <a16:creationId xmlns:a16="http://schemas.microsoft.com/office/drawing/2014/main" id="{32D192BA-A3C5-9BBA-6088-000EDC834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655"/>
          <a:stretch>
            <a:fillRect/>
          </a:stretch>
        </p:blipFill>
        <p:spPr bwMode="auto">
          <a:xfrm>
            <a:off x="338"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59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F0A90F9F-DACD-A5FC-2145-F541AA94039D}"/>
              </a:ext>
            </a:extLst>
          </p:cNvPr>
          <p:cNvSpPr>
            <a:spLocks noGrp="1"/>
          </p:cNvSpPr>
          <p:nvPr>
            <p:ph type="title"/>
          </p:nvPr>
        </p:nvSpPr>
        <p:spPr/>
        <p:txBody>
          <a:bodyPr/>
          <a:lstStyle/>
          <a:p>
            <a:r>
              <a:rPr lang="nb-NO"/>
              <a:t>Etatssamarbeidet</a:t>
            </a:r>
          </a:p>
        </p:txBody>
      </p:sp>
      <p:grpSp>
        <p:nvGrpSpPr>
          <p:cNvPr id="10" name="Gruppe 9">
            <a:extLst>
              <a:ext uri="{FF2B5EF4-FFF2-40B4-BE49-F238E27FC236}">
                <a16:creationId xmlns:a16="http://schemas.microsoft.com/office/drawing/2014/main" id="{8A09A0B7-666E-5C64-7D65-0DA2C7EC42C0}"/>
              </a:ext>
            </a:extLst>
          </p:cNvPr>
          <p:cNvGrpSpPr/>
          <p:nvPr/>
        </p:nvGrpSpPr>
        <p:grpSpPr>
          <a:xfrm>
            <a:off x="566057" y="1712825"/>
            <a:ext cx="4554583" cy="3521026"/>
            <a:chOff x="7118536" y="2500881"/>
            <a:chExt cx="4134102" cy="2678545"/>
          </a:xfrm>
        </p:grpSpPr>
        <p:sp>
          <p:nvSpPr>
            <p:cNvPr id="11" name="Rektangel 10">
              <a:extLst>
                <a:ext uri="{FF2B5EF4-FFF2-40B4-BE49-F238E27FC236}">
                  <a16:creationId xmlns:a16="http://schemas.microsoft.com/office/drawing/2014/main" id="{5DC0813F-AE2A-A9F4-2FA8-BCAA21765201}"/>
                </a:ext>
              </a:extLst>
            </p:cNvPr>
            <p:cNvSpPr/>
            <p:nvPr/>
          </p:nvSpPr>
          <p:spPr>
            <a:xfrm>
              <a:off x="7118536" y="2500881"/>
              <a:ext cx="4134102" cy="267854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7669FD3A-3DB7-4432-B13A-D44DDE487D8D}"/>
                </a:ext>
              </a:extLst>
            </p:cNvPr>
            <p:cNvSpPr/>
            <p:nvPr/>
          </p:nvSpPr>
          <p:spPr>
            <a:xfrm>
              <a:off x="7434660" y="3023398"/>
              <a:ext cx="3501854" cy="548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300" b="1" i="0" u="none" strike="noStrike" kern="1200" cap="none" spc="0" normalizeH="0" baseline="0" noProof="0">
                  <a:ln>
                    <a:noFill/>
                  </a:ln>
                  <a:solidFill>
                    <a:prstClr val="black"/>
                  </a:solidFill>
                  <a:effectLst/>
                  <a:uLnTx/>
                  <a:uFillTx/>
                  <a:latin typeface="Calibri" panose="020F0502020204030204"/>
                  <a:ea typeface="+mn-ea"/>
                  <a:cs typeface="+mn-cs"/>
                </a:rPr>
                <a:t>For staten</a:t>
              </a:r>
              <a:r>
                <a:rPr kumimoji="0" lang="nb-NO" sz="1300" b="0" i="0" u="none" strike="noStrike" kern="1200" cap="none" spc="0" normalizeH="0" baseline="0" noProof="0">
                  <a:ln>
                    <a:noFill/>
                  </a:ln>
                  <a:solidFill>
                    <a:prstClr val="black"/>
                  </a:solidFill>
                  <a:effectLst/>
                  <a:uLnTx/>
                  <a:uFillTx/>
                  <a:latin typeface="Calibri" panose="020F0502020204030204"/>
                  <a:ea typeface="+mn-ea"/>
                  <a:cs typeface="+mn-cs"/>
                </a:rPr>
                <a:t>: Styrket tverrsektorielt samarbeid og nye måter å jobbe sammen på</a:t>
              </a:r>
            </a:p>
          </p:txBody>
        </p:sp>
        <p:sp>
          <p:nvSpPr>
            <p:cNvPr id="13" name="TekstSylinder 12">
              <a:extLst>
                <a:ext uri="{FF2B5EF4-FFF2-40B4-BE49-F238E27FC236}">
                  <a16:creationId xmlns:a16="http://schemas.microsoft.com/office/drawing/2014/main" id="{3960C030-67FF-A2B4-197E-14E7441034F7}"/>
                </a:ext>
              </a:extLst>
            </p:cNvPr>
            <p:cNvSpPr txBox="1"/>
            <p:nvPr/>
          </p:nvSpPr>
          <p:spPr>
            <a:xfrm>
              <a:off x="8017217" y="2592863"/>
              <a:ext cx="233673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prstClr val="black"/>
                  </a:solidFill>
                  <a:effectLst/>
                  <a:uLnTx/>
                  <a:uFillTx/>
                  <a:latin typeface="Calibri" panose="020F0502020204030204"/>
                  <a:ea typeface="+mn-ea"/>
                  <a:cs typeface="+mn-cs"/>
                </a:rPr>
                <a:t>Hva skal vi oppnå?</a:t>
              </a:r>
            </a:p>
          </p:txBody>
        </p:sp>
        <p:sp>
          <p:nvSpPr>
            <p:cNvPr id="14" name="Rektangel 13">
              <a:extLst>
                <a:ext uri="{FF2B5EF4-FFF2-40B4-BE49-F238E27FC236}">
                  <a16:creationId xmlns:a16="http://schemas.microsoft.com/office/drawing/2014/main" id="{4DAB5903-C9EB-F834-247F-2C0C2FA9C364}"/>
                </a:ext>
              </a:extLst>
            </p:cNvPr>
            <p:cNvSpPr/>
            <p:nvPr/>
          </p:nvSpPr>
          <p:spPr>
            <a:xfrm>
              <a:off x="7434660" y="3685366"/>
              <a:ext cx="3501854" cy="548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300" b="1" i="0" u="none" strike="noStrike" kern="1200" cap="none" spc="0" normalizeH="0" baseline="0" noProof="0">
                  <a:ln>
                    <a:noFill/>
                  </a:ln>
                  <a:solidFill>
                    <a:prstClr val="black"/>
                  </a:solidFill>
                  <a:effectLst/>
                  <a:uLnTx/>
                  <a:uFillTx/>
                  <a:latin typeface="Calibri" panose="020F0502020204030204"/>
                  <a:ea typeface="+mn-ea"/>
                  <a:cs typeface="+mn-cs"/>
                </a:rPr>
                <a:t>For kommunene</a:t>
              </a:r>
              <a:r>
                <a:rPr kumimoji="0" lang="nb-NO" sz="1300" b="0" i="0" u="none" strike="noStrike" kern="1200" cap="none" spc="0" normalizeH="0" baseline="0" noProof="0">
                  <a:ln>
                    <a:noFill/>
                  </a:ln>
                  <a:solidFill>
                    <a:prstClr val="black"/>
                  </a:solidFill>
                  <a:effectLst/>
                  <a:uLnTx/>
                  <a:uFillTx/>
                  <a:latin typeface="Calibri" panose="020F0502020204030204"/>
                  <a:ea typeface="+mn-ea"/>
                  <a:cs typeface="+mn-cs"/>
                </a:rPr>
                <a:t>: Samordnede føringer, virkemidler og veiledning fra staten</a:t>
              </a:r>
            </a:p>
          </p:txBody>
        </p:sp>
        <p:sp>
          <p:nvSpPr>
            <p:cNvPr id="15" name="Rektangel 14">
              <a:extLst>
                <a:ext uri="{FF2B5EF4-FFF2-40B4-BE49-F238E27FC236}">
                  <a16:creationId xmlns:a16="http://schemas.microsoft.com/office/drawing/2014/main" id="{D4556492-C48B-D08D-18EB-6A552BC8D869}"/>
                </a:ext>
              </a:extLst>
            </p:cNvPr>
            <p:cNvSpPr/>
            <p:nvPr/>
          </p:nvSpPr>
          <p:spPr>
            <a:xfrm>
              <a:off x="7434660" y="4355606"/>
              <a:ext cx="3501854" cy="548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3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300" b="1" i="0" u="none" strike="noStrike" kern="1200" cap="none" spc="0" normalizeH="0" baseline="0" noProof="0">
                  <a:ln>
                    <a:noFill/>
                  </a:ln>
                  <a:solidFill>
                    <a:prstClr val="black"/>
                  </a:solidFill>
                  <a:effectLst/>
                  <a:uLnTx/>
                  <a:uFillTx/>
                  <a:latin typeface="Calibri" panose="020F0502020204030204"/>
                  <a:ea typeface="+mn-ea"/>
                  <a:cs typeface="+mn-cs"/>
                </a:rPr>
                <a:t>For barn og familier</a:t>
              </a:r>
              <a:r>
                <a:rPr kumimoji="0" lang="nb-NO" sz="1300" b="0" i="0" u="none" strike="noStrike" kern="1200" cap="none" spc="0" normalizeH="0" baseline="0" noProof="0">
                  <a:ln>
                    <a:noFill/>
                  </a:ln>
                  <a:solidFill>
                    <a:prstClr val="black"/>
                  </a:solidFill>
                  <a:effectLst/>
                  <a:uLnTx/>
                  <a:uFillTx/>
                  <a:latin typeface="Calibri" panose="020F0502020204030204"/>
                  <a:ea typeface="+mn-ea"/>
                  <a:cs typeface="+mn-cs"/>
                </a:rPr>
                <a:t>: Samordnede tjenester – gode lag rundt barn og unge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TekstSylinder 17">
            <a:extLst>
              <a:ext uri="{FF2B5EF4-FFF2-40B4-BE49-F238E27FC236}">
                <a16:creationId xmlns:a16="http://schemas.microsoft.com/office/drawing/2014/main" id="{0BC53794-D982-EDE5-67EC-378E1EDF8C38}"/>
              </a:ext>
            </a:extLst>
          </p:cNvPr>
          <p:cNvSpPr txBox="1"/>
          <p:nvPr/>
        </p:nvSpPr>
        <p:spPr>
          <a:xfrm>
            <a:off x="6844937" y="2079876"/>
            <a:ext cx="410173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prstClr val="black"/>
                </a:solidFill>
                <a:effectLst/>
                <a:uLnTx/>
                <a:uFillTx/>
                <a:latin typeface="Calibri" panose="020F0502020204030204"/>
                <a:ea typeface="+mn-ea"/>
                <a:cs typeface="+mn-cs"/>
              </a:rPr>
              <a:t>13 etater jobber med å utvikle nye samarbeidsformer</a:t>
            </a:r>
          </a:p>
        </p:txBody>
      </p:sp>
      <p:pic>
        <p:nvPicPr>
          <p:cNvPr id="19" name="Grafikk 18" descr="Skål kontur">
            <a:extLst>
              <a:ext uri="{FF2B5EF4-FFF2-40B4-BE49-F238E27FC236}">
                <a16:creationId xmlns:a16="http://schemas.microsoft.com/office/drawing/2014/main" id="{87F0BAB5-68BE-39DC-9343-B9D5A9C0FF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882699">
            <a:off x="5894625" y="1945401"/>
            <a:ext cx="764722" cy="764722"/>
          </a:xfrm>
          <a:prstGeom prst="rect">
            <a:avLst/>
          </a:prstGeom>
        </p:spPr>
      </p:pic>
      <p:sp>
        <p:nvSpPr>
          <p:cNvPr id="21" name="TekstSylinder 20">
            <a:extLst>
              <a:ext uri="{FF2B5EF4-FFF2-40B4-BE49-F238E27FC236}">
                <a16:creationId xmlns:a16="http://schemas.microsoft.com/office/drawing/2014/main" id="{BAAF3C90-B436-69A5-8060-D4A86BC1EA98}"/>
              </a:ext>
            </a:extLst>
          </p:cNvPr>
          <p:cNvSpPr txBox="1"/>
          <p:nvPr/>
        </p:nvSpPr>
        <p:spPr>
          <a:xfrm>
            <a:off x="6095998" y="3848975"/>
            <a:ext cx="518310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prstClr val="black"/>
                </a:solidFill>
                <a:effectLst/>
                <a:uLnTx/>
                <a:uFillTx/>
                <a:latin typeface="Calibri" panose="020F0502020204030204"/>
                <a:ea typeface="+mn-ea"/>
                <a:cs typeface="+mn-cs"/>
              </a:rPr>
              <a:t>Eksempler på oppgaver og utfordringer vi samarbeider om</a:t>
            </a:r>
          </a:p>
        </p:txBody>
      </p:sp>
      <p:grpSp>
        <p:nvGrpSpPr>
          <p:cNvPr id="31" name="Gruppe 30">
            <a:extLst>
              <a:ext uri="{FF2B5EF4-FFF2-40B4-BE49-F238E27FC236}">
                <a16:creationId xmlns:a16="http://schemas.microsoft.com/office/drawing/2014/main" id="{5E54689D-3304-A918-7178-53611B2F079B}"/>
              </a:ext>
            </a:extLst>
          </p:cNvPr>
          <p:cNvGrpSpPr/>
          <p:nvPr/>
        </p:nvGrpSpPr>
        <p:grpSpPr>
          <a:xfrm>
            <a:off x="144869" y="6200524"/>
            <a:ext cx="12033807" cy="447667"/>
            <a:chOff x="41627" y="6274699"/>
            <a:chExt cx="12033807" cy="447667"/>
          </a:xfrm>
        </p:grpSpPr>
        <p:pic>
          <p:nvPicPr>
            <p:cNvPr id="32" name="Picture 2">
              <a:extLst>
                <a:ext uri="{FF2B5EF4-FFF2-40B4-BE49-F238E27FC236}">
                  <a16:creationId xmlns:a16="http://schemas.microsoft.com/office/drawing/2014/main" id="{19B14AE3-A634-EF8C-EDC2-F6C63CE884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2165" b="7230"/>
            <a:stretch/>
          </p:blipFill>
          <p:spPr bwMode="auto">
            <a:xfrm>
              <a:off x="8432738" y="6274699"/>
              <a:ext cx="3642696" cy="4416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A5426B60-8283-4300-B14B-12ADA5FD3C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864" b="66143"/>
            <a:stretch/>
          </p:blipFill>
          <p:spPr bwMode="auto">
            <a:xfrm>
              <a:off x="41627" y="6332729"/>
              <a:ext cx="4376057" cy="3812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a:extLst>
                <a:ext uri="{FF2B5EF4-FFF2-40B4-BE49-F238E27FC236}">
                  <a16:creationId xmlns:a16="http://schemas.microsoft.com/office/drawing/2014/main" id="{8BC2ED87-2A72-7FE2-9DA7-47724B1EFDE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113" r="1404" b="38634"/>
            <a:stretch/>
          </p:blipFill>
          <p:spPr bwMode="auto">
            <a:xfrm>
              <a:off x="4295466" y="6283306"/>
              <a:ext cx="4162878" cy="439060"/>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Rektangel 34">
            <a:extLst>
              <a:ext uri="{FF2B5EF4-FFF2-40B4-BE49-F238E27FC236}">
                <a16:creationId xmlns:a16="http://schemas.microsoft.com/office/drawing/2014/main" id="{4F119F53-1631-47B3-A495-EE99CC6973CE}"/>
              </a:ext>
            </a:extLst>
          </p:cNvPr>
          <p:cNvSpPr/>
          <p:nvPr/>
        </p:nvSpPr>
        <p:spPr>
          <a:xfrm>
            <a:off x="5754839" y="1822999"/>
            <a:ext cx="75218" cy="429543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ktangel 35">
            <a:extLst>
              <a:ext uri="{FF2B5EF4-FFF2-40B4-BE49-F238E27FC236}">
                <a16:creationId xmlns:a16="http://schemas.microsoft.com/office/drawing/2014/main" id="{DD7D67AD-FAB7-C6D7-5B5F-962E94D806B4}"/>
              </a:ext>
            </a:extLst>
          </p:cNvPr>
          <p:cNvSpPr/>
          <p:nvPr/>
        </p:nvSpPr>
        <p:spPr>
          <a:xfrm>
            <a:off x="9640766" y="4285809"/>
            <a:ext cx="1638335" cy="5841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panose="020F0502020204030204"/>
                <a:ea typeface="+mn-ea"/>
                <a:cs typeface="+mn-cs"/>
              </a:rPr>
              <a:t>Kommunenes forebyggende ansvar på oppvekstfeltet</a:t>
            </a:r>
          </a:p>
        </p:txBody>
      </p:sp>
      <p:sp>
        <p:nvSpPr>
          <p:cNvPr id="37" name="Rektangel 36">
            <a:extLst>
              <a:ext uri="{FF2B5EF4-FFF2-40B4-BE49-F238E27FC236}">
                <a16:creationId xmlns:a16="http://schemas.microsoft.com/office/drawing/2014/main" id="{67E8686F-1EAF-927C-850D-38FCFE2D2498}"/>
              </a:ext>
            </a:extLst>
          </p:cNvPr>
          <p:cNvSpPr/>
          <p:nvPr/>
        </p:nvSpPr>
        <p:spPr>
          <a:xfrm>
            <a:off x="7868383" y="4285809"/>
            <a:ext cx="1638335" cy="5841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panose="020F0502020204030204"/>
                <a:ea typeface="+mn-ea"/>
                <a:cs typeface="+mn-cs"/>
              </a:rPr>
              <a:t>Psykisk helse</a:t>
            </a:r>
          </a:p>
        </p:txBody>
      </p:sp>
      <p:sp>
        <p:nvSpPr>
          <p:cNvPr id="38" name="Rektangel 37">
            <a:extLst>
              <a:ext uri="{FF2B5EF4-FFF2-40B4-BE49-F238E27FC236}">
                <a16:creationId xmlns:a16="http://schemas.microsoft.com/office/drawing/2014/main" id="{0D12F186-852D-26B0-AC80-27124D3F301A}"/>
              </a:ext>
            </a:extLst>
          </p:cNvPr>
          <p:cNvSpPr/>
          <p:nvPr/>
        </p:nvSpPr>
        <p:spPr>
          <a:xfrm>
            <a:off x="6096000" y="4285809"/>
            <a:ext cx="1638335" cy="5841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panose="020F0502020204030204"/>
                <a:ea typeface="+mn-ea"/>
                <a:cs typeface="+mn-cs"/>
              </a:rPr>
              <a:t>Barne- og ungdomskriminalitet</a:t>
            </a:r>
          </a:p>
        </p:txBody>
      </p:sp>
      <p:sp>
        <p:nvSpPr>
          <p:cNvPr id="40" name="Rektangel 39">
            <a:extLst>
              <a:ext uri="{FF2B5EF4-FFF2-40B4-BE49-F238E27FC236}">
                <a16:creationId xmlns:a16="http://schemas.microsoft.com/office/drawing/2014/main" id="{0101663F-D33A-2F63-989F-F5CCF648A93A}"/>
              </a:ext>
            </a:extLst>
          </p:cNvPr>
          <p:cNvSpPr/>
          <p:nvPr/>
        </p:nvSpPr>
        <p:spPr>
          <a:xfrm>
            <a:off x="6986458" y="5000971"/>
            <a:ext cx="1638335" cy="5841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panose="020F0502020204030204"/>
                <a:ea typeface="+mn-ea"/>
                <a:cs typeface="+mn-cs"/>
              </a:rPr>
              <a:t>Felles praksis- og kompetanseutvikling</a:t>
            </a:r>
          </a:p>
        </p:txBody>
      </p:sp>
      <p:sp>
        <p:nvSpPr>
          <p:cNvPr id="41" name="Rektangel 40">
            <a:extLst>
              <a:ext uri="{FF2B5EF4-FFF2-40B4-BE49-F238E27FC236}">
                <a16:creationId xmlns:a16="http://schemas.microsoft.com/office/drawing/2014/main" id="{8EE98FDD-5015-BDB8-5FD9-68AE1017C87D}"/>
              </a:ext>
            </a:extLst>
          </p:cNvPr>
          <p:cNvSpPr/>
          <p:nvPr/>
        </p:nvSpPr>
        <p:spPr>
          <a:xfrm>
            <a:off x="8821598" y="5000970"/>
            <a:ext cx="1638335" cy="5841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Calibri" panose="020F0502020204030204"/>
                <a:ea typeface="+mn-ea"/>
                <a:cs typeface="+mn-cs"/>
              </a:rPr>
              <a:t>Bekymringsfullt skolefravær</a:t>
            </a:r>
          </a:p>
        </p:txBody>
      </p:sp>
      <p:sp>
        <p:nvSpPr>
          <p:cNvPr id="3" name="Ellipse 2">
            <a:extLst>
              <a:ext uri="{FF2B5EF4-FFF2-40B4-BE49-F238E27FC236}">
                <a16:creationId xmlns:a16="http://schemas.microsoft.com/office/drawing/2014/main" id="{79B20803-EBD5-868F-2C1E-120B98F1A92D}"/>
              </a:ext>
            </a:extLst>
          </p:cNvPr>
          <p:cNvSpPr/>
          <p:nvPr/>
        </p:nvSpPr>
        <p:spPr>
          <a:xfrm>
            <a:off x="9703523" y="4187529"/>
            <a:ext cx="1575578" cy="80738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256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ssholder for innhold 13">
            <a:extLst>
              <a:ext uri="{FF2B5EF4-FFF2-40B4-BE49-F238E27FC236}">
                <a16:creationId xmlns:a16="http://schemas.microsoft.com/office/drawing/2014/main" id="{1F873E0A-6F41-8D93-87EF-39B9A2E9C7BB}"/>
              </a:ext>
            </a:extLst>
          </p:cNvPr>
          <p:cNvPicPr>
            <a:picLocks noGrp="1" noChangeAspect="1"/>
          </p:cNvPicPr>
          <p:nvPr>
            <p:ph idx="15"/>
          </p:nvPr>
        </p:nvPicPr>
        <p:blipFill>
          <a:blip r:embed="rId3">
            <a:alphaModFix/>
            <a:extLst>
              <a:ext uri="{28A0092B-C50C-407E-A947-70E740481C1C}">
                <a14:useLocalDpi xmlns:a14="http://schemas.microsoft.com/office/drawing/2010/main" val="0"/>
              </a:ext>
            </a:extLst>
          </a:blip>
          <a:srcRect l="11192" r="13635"/>
          <a:stretch>
            <a:fillRect/>
          </a:stretch>
        </p:blipFill>
        <p:spPr>
          <a:xfrm>
            <a:off x="960117" y="2515082"/>
            <a:ext cx="4184350" cy="3711760"/>
          </a:xfrm>
        </p:spPr>
      </p:pic>
      <p:sp>
        <p:nvSpPr>
          <p:cNvPr id="2" name="Plassholder for lysbildenummer 1">
            <a:extLst>
              <a:ext uri="{FF2B5EF4-FFF2-40B4-BE49-F238E27FC236}">
                <a16:creationId xmlns:a16="http://schemas.microsoft.com/office/drawing/2014/main" id="{02B11968-B15A-939B-3916-1564B88EEF72}"/>
              </a:ext>
            </a:extLst>
          </p:cNvPr>
          <p:cNvSpPr>
            <a:spLocks noGrp="1"/>
          </p:cNvSpPr>
          <p:nvPr>
            <p:ph type="sldNum" sz="quarter" idx="12"/>
          </p:nvPr>
        </p:nvSpPr>
        <p:spPr>
          <a:xfrm>
            <a:off x="10285857" y="167517"/>
            <a:ext cx="1402079" cy="184666"/>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4DC5C6B-5FF5-4C51-B1C4-3E46E479EC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Plassholder for dato 3">
            <a:extLst>
              <a:ext uri="{FF2B5EF4-FFF2-40B4-BE49-F238E27FC236}">
                <a16:creationId xmlns:a16="http://schemas.microsoft.com/office/drawing/2014/main" id="{4FE91989-9370-7433-6C99-6BAF937FA1AA}"/>
              </a:ext>
            </a:extLst>
          </p:cNvPr>
          <p:cNvSpPr>
            <a:spLocks noGrp="1"/>
          </p:cNvSpPr>
          <p:nvPr>
            <p:ph type="dt" sz="half" idx="10"/>
          </p:nvPr>
        </p:nvSpPr>
        <p:spPr>
          <a:xfrm>
            <a:off x="504064" y="167517"/>
            <a:ext cx="1402079" cy="184666"/>
          </a:xfrm>
        </p:spPr>
        <p:txBody>
          <a:bodyPr anchor="ctr">
            <a:normAutofit fontScale="70000" lnSpcReduction="2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tel 6">
            <a:extLst>
              <a:ext uri="{FF2B5EF4-FFF2-40B4-BE49-F238E27FC236}">
                <a16:creationId xmlns:a16="http://schemas.microsoft.com/office/drawing/2014/main" id="{5E3C839E-783C-C84C-CFC4-E8D772C99013}"/>
              </a:ext>
            </a:extLst>
          </p:cNvPr>
          <p:cNvSpPr>
            <a:spLocks noGrp="1"/>
          </p:cNvSpPr>
          <p:nvPr>
            <p:ph type="title"/>
          </p:nvPr>
        </p:nvSpPr>
        <p:spPr>
          <a:xfrm>
            <a:off x="763883" y="679354"/>
            <a:ext cx="10823828" cy="1051772"/>
          </a:xfrm>
        </p:spPr>
        <p:txBody>
          <a:bodyPr anchor="b">
            <a:normAutofit/>
          </a:bodyPr>
          <a:lstStyle/>
          <a:p>
            <a:r>
              <a:rPr lang="nb-NO" sz="3200" dirty="0"/>
              <a:t>Forebyggingsoppdraget: Utarbeide veiledning om kommunens forebyggende ansvar innen oppvekstområdet</a:t>
            </a:r>
          </a:p>
        </p:txBody>
      </p:sp>
      <p:sp>
        <p:nvSpPr>
          <p:cNvPr id="15" name="Rektangel 14">
            <a:extLst>
              <a:ext uri="{FF2B5EF4-FFF2-40B4-BE49-F238E27FC236}">
                <a16:creationId xmlns:a16="http://schemas.microsoft.com/office/drawing/2014/main" id="{12C0B34F-77C5-455C-17D4-CC94D9ADF4FE}"/>
              </a:ext>
            </a:extLst>
          </p:cNvPr>
          <p:cNvSpPr/>
          <p:nvPr/>
        </p:nvSpPr>
        <p:spPr>
          <a:xfrm>
            <a:off x="10687560" y="6190877"/>
            <a:ext cx="1383252" cy="4996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uppe 17">
            <a:extLst>
              <a:ext uri="{FF2B5EF4-FFF2-40B4-BE49-F238E27FC236}">
                <a16:creationId xmlns:a16="http://schemas.microsoft.com/office/drawing/2014/main" id="{68EA5F4A-FB06-F98C-C35E-7ABDE3E57952}"/>
              </a:ext>
            </a:extLst>
          </p:cNvPr>
          <p:cNvGrpSpPr/>
          <p:nvPr/>
        </p:nvGrpSpPr>
        <p:grpSpPr>
          <a:xfrm>
            <a:off x="5401085" y="2268416"/>
            <a:ext cx="6053510" cy="2112031"/>
            <a:chOff x="5533165" y="3768915"/>
            <a:chExt cx="6053510" cy="2112031"/>
          </a:xfrm>
        </p:grpSpPr>
        <p:sp>
          <p:nvSpPr>
            <p:cNvPr id="10" name="TekstSylinder 9">
              <a:extLst>
                <a:ext uri="{FF2B5EF4-FFF2-40B4-BE49-F238E27FC236}">
                  <a16:creationId xmlns:a16="http://schemas.microsoft.com/office/drawing/2014/main" id="{7ED0082E-5628-74AA-9097-76A47460A0BA}"/>
                </a:ext>
              </a:extLst>
            </p:cNvPr>
            <p:cNvSpPr txBox="1"/>
            <p:nvPr/>
          </p:nvSpPr>
          <p:spPr>
            <a:xfrm flipV="1">
              <a:off x="6472336" y="3768915"/>
              <a:ext cx="87923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20" name="Bilde 19">
              <a:extLst>
                <a:ext uri="{FF2B5EF4-FFF2-40B4-BE49-F238E27FC236}">
                  <a16:creationId xmlns:a16="http://schemas.microsoft.com/office/drawing/2014/main" id="{78CB934A-D0A1-65DF-211C-3AFCF80B2CDB}"/>
                </a:ext>
              </a:extLst>
            </p:cNvPr>
            <p:cNvPicPr>
              <a:picLocks noChangeAspect="1"/>
            </p:cNvPicPr>
            <p:nvPr/>
          </p:nvPicPr>
          <p:blipFill>
            <a:blip r:embed="rId4"/>
            <a:stretch>
              <a:fillRect/>
            </a:stretch>
          </p:blipFill>
          <p:spPr>
            <a:xfrm>
              <a:off x="5716626" y="5334808"/>
              <a:ext cx="1973544" cy="546138"/>
            </a:xfrm>
            <a:prstGeom prst="rect">
              <a:avLst/>
            </a:prstGeom>
          </p:spPr>
        </p:pic>
        <p:pic>
          <p:nvPicPr>
            <p:cNvPr id="6" name="Bilde 5" descr="Et bilde som inneholder Font, Grafikk, skjermbilde, grafisk design&#10;&#10;KI-generert innhold kan være feil.">
              <a:extLst>
                <a:ext uri="{FF2B5EF4-FFF2-40B4-BE49-F238E27FC236}">
                  <a16:creationId xmlns:a16="http://schemas.microsoft.com/office/drawing/2014/main" id="{7DD093F2-A354-11D6-D1B9-DE76619536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037" y="3834382"/>
              <a:ext cx="1826549" cy="238398"/>
            </a:xfrm>
            <a:prstGeom prst="rect">
              <a:avLst/>
            </a:prstGeom>
          </p:spPr>
        </p:pic>
        <p:pic>
          <p:nvPicPr>
            <p:cNvPr id="11" name="Bilde 10" descr="Et bilde som inneholder Grafikk, Font, logo, tekst&#10;&#10;KI-generert innhold kan være feil.">
              <a:extLst>
                <a:ext uri="{FF2B5EF4-FFF2-40B4-BE49-F238E27FC236}">
                  <a16:creationId xmlns:a16="http://schemas.microsoft.com/office/drawing/2014/main" id="{E864BA88-4FFA-E8A0-2D11-48FB58F218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0576" y="3800415"/>
              <a:ext cx="636099" cy="400561"/>
            </a:xfrm>
            <a:prstGeom prst="rect">
              <a:avLst/>
            </a:prstGeom>
          </p:spPr>
        </p:pic>
        <p:pic>
          <p:nvPicPr>
            <p:cNvPr id="1026" name="Picture 2">
              <a:extLst>
                <a:ext uri="{FF2B5EF4-FFF2-40B4-BE49-F238E27FC236}">
                  <a16:creationId xmlns:a16="http://schemas.microsoft.com/office/drawing/2014/main" id="{B26D5310-6808-AD01-961B-8DF60DABEF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1789" y="3831036"/>
              <a:ext cx="1285584" cy="3699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FF26D1B-62EA-E72A-B17F-F5E9BAA55A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3165" y="3768915"/>
              <a:ext cx="1125669" cy="304575"/>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e 12" descr="Et bilde som inneholder Font, sort, logo, design&#10;&#10;KI-generert innhold kan være feil.">
              <a:extLst>
                <a:ext uri="{FF2B5EF4-FFF2-40B4-BE49-F238E27FC236}">
                  <a16:creationId xmlns:a16="http://schemas.microsoft.com/office/drawing/2014/main" id="{E10B3A86-38C6-322A-2FCF-4CD4BC1B6A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0170" y="4609206"/>
              <a:ext cx="1449746" cy="405454"/>
            </a:xfrm>
            <a:prstGeom prst="rect">
              <a:avLst/>
            </a:prstGeom>
          </p:spPr>
        </p:pic>
        <p:pic>
          <p:nvPicPr>
            <p:cNvPr id="1030" name="Picture 6">
              <a:extLst>
                <a:ext uri="{FF2B5EF4-FFF2-40B4-BE49-F238E27FC236}">
                  <a16:creationId xmlns:a16="http://schemas.microsoft.com/office/drawing/2014/main" id="{A3516C6B-79AC-0FAE-7B96-8BE54AD38E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58816" y="5463259"/>
              <a:ext cx="719770" cy="286865"/>
            </a:xfrm>
            <a:prstGeom prst="rect">
              <a:avLst/>
            </a:prstGeom>
            <a:noFill/>
            <a:extLst>
              <a:ext uri="{909E8E84-426E-40DD-AFC4-6F175D3DCCD1}">
                <a14:hiddenFill xmlns:a14="http://schemas.microsoft.com/office/drawing/2010/main">
                  <a:solidFill>
                    <a:srgbClr val="FFFFFF"/>
                  </a:solidFill>
                </a14:hiddenFill>
              </a:ext>
            </a:extLst>
          </p:spPr>
        </p:pic>
        <p:pic>
          <p:nvPicPr>
            <p:cNvPr id="21" name="Bilde 20">
              <a:extLst>
                <a:ext uri="{FF2B5EF4-FFF2-40B4-BE49-F238E27FC236}">
                  <a16:creationId xmlns:a16="http://schemas.microsoft.com/office/drawing/2014/main" id="{FA1E6105-4F4E-CA26-4FCC-6163EE02BA91}"/>
                </a:ext>
              </a:extLst>
            </p:cNvPr>
            <p:cNvPicPr>
              <a:picLocks noChangeAspect="1"/>
            </p:cNvPicPr>
            <p:nvPr/>
          </p:nvPicPr>
          <p:blipFill>
            <a:blip r:embed="rId11"/>
            <a:srcRect t="7486"/>
            <a:stretch>
              <a:fillRect/>
            </a:stretch>
          </p:blipFill>
          <p:spPr>
            <a:xfrm>
              <a:off x="5804584" y="4496173"/>
              <a:ext cx="1609534" cy="518487"/>
            </a:xfrm>
            <a:prstGeom prst="rect">
              <a:avLst/>
            </a:prstGeom>
          </p:spPr>
        </p:pic>
        <p:pic>
          <p:nvPicPr>
            <p:cNvPr id="25" name="Bilde 24">
              <a:extLst>
                <a:ext uri="{FF2B5EF4-FFF2-40B4-BE49-F238E27FC236}">
                  <a16:creationId xmlns:a16="http://schemas.microsoft.com/office/drawing/2014/main" id="{4ADD94F5-6630-75FC-E835-A4BA0A7055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14581" y="5514806"/>
              <a:ext cx="1226660" cy="239054"/>
            </a:xfrm>
            <a:prstGeom prst="rect">
              <a:avLst/>
            </a:prstGeom>
          </p:spPr>
        </p:pic>
        <p:pic>
          <p:nvPicPr>
            <p:cNvPr id="17" name="Bilde 16">
              <a:extLst>
                <a:ext uri="{FF2B5EF4-FFF2-40B4-BE49-F238E27FC236}">
                  <a16:creationId xmlns:a16="http://schemas.microsoft.com/office/drawing/2014/main" id="{E561161F-4B16-994C-8F68-016C14BF275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62378" y="4545455"/>
              <a:ext cx="1546811" cy="580241"/>
            </a:xfrm>
            <a:prstGeom prst="rect">
              <a:avLst/>
            </a:prstGeom>
          </p:spPr>
        </p:pic>
      </p:grpSp>
      <p:grpSp>
        <p:nvGrpSpPr>
          <p:cNvPr id="3" name="Gruppe 2">
            <a:extLst>
              <a:ext uri="{FF2B5EF4-FFF2-40B4-BE49-F238E27FC236}">
                <a16:creationId xmlns:a16="http://schemas.microsoft.com/office/drawing/2014/main" id="{EBEB47EC-43E4-0647-3CD6-C87C65E22E99}"/>
              </a:ext>
            </a:extLst>
          </p:cNvPr>
          <p:cNvGrpSpPr/>
          <p:nvPr/>
        </p:nvGrpSpPr>
        <p:grpSpPr>
          <a:xfrm>
            <a:off x="5515563" y="4676174"/>
            <a:ext cx="5869403" cy="1304002"/>
            <a:chOff x="5509783" y="4757301"/>
            <a:chExt cx="5869403" cy="1304002"/>
          </a:xfrm>
        </p:grpSpPr>
        <p:sp>
          <p:nvSpPr>
            <p:cNvPr id="16" name="Rektangel: avrundede hjørner 15">
              <a:extLst>
                <a:ext uri="{FF2B5EF4-FFF2-40B4-BE49-F238E27FC236}">
                  <a16:creationId xmlns:a16="http://schemas.microsoft.com/office/drawing/2014/main" id="{6BBACE2F-639F-8893-1862-59DF4497F48C}"/>
                </a:ext>
              </a:extLst>
            </p:cNvPr>
            <p:cNvSpPr/>
            <p:nvPr/>
          </p:nvSpPr>
          <p:spPr>
            <a:xfrm>
              <a:off x="5509783" y="4757301"/>
              <a:ext cx="5869403" cy="130400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prstClr val="black"/>
                  </a:solidFill>
                  <a:effectLst/>
                  <a:uLnTx/>
                  <a:uFillTx/>
                  <a:latin typeface="Calibri" panose="020F0502020204030204"/>
                  <a:ea typeface="+mn-ea"/>
                  <a:cs typeface="+mn-cs"/>
                </a:rPr>
                <a:t>Spørsmålet er </a:t>
              </a:r>
              <a:r>
                <a:rPr kumimoji="0" lang="nb-NO" sz="2400" i="0" u="none" strike="noStrike" kern="1200" cap="none" spc="0" normalizeH="0" baseline="0" noProof="0" dirty="0">
                  <a:ln>
                    <a:noFill/>
                  </a:ln>
                  <a:solidFill>
                    <a:prstClr val="black"/>
                  </a:solidFill>
                  <a:effectLst/>
                  <a:uLnTx/>
                  <a:uFillTx/>
                  <a:latin typeface="Calibri" panose="020F0502020204030204"/>
                  <a:ea typeface="+mn-ea"/>
                  <a:cs typeface="+mn-cs"/>
                </a:rPr>
                <a:t>om veiledning alene </a:t>
              </a:r>
              <a:br>
                <a:rPr kumimoji="0" lang="nb-NO" sz="240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b-NO" sz="2400" i="0" u="none" strike="noStrike" kern="1200" cap="none" spc="0" normalizeH="0" baseline="0" noProof="0" dirty="0">
                  <a:ln>
                    <a:noFill/>
                  </a:ln>
                  <a:solidFill>
                    <a:prstClr val="black"/>
                  </a:solidFill>
                  <a:effectLst/>
                  <a:uLnTx/>
                  <a:uFillTx/>
                  <a:latin typeface="Calibri" panose="020F0502020204030204"/>
                  <a:ea typeface="+mn-ea"/>
                  <a:cs typeface="+mn-cs"/>
                </a:rPr>
                <a:t>løser kommunenes utfordringer…</a:t>
              </a:r>
            </a:p>
          </p:txBody>
        </p:sp>
        <p:pic>
          <p:nvPicPr>
            <p:cNvPr id="27" name="Grafikk 26" descr="Spørsmålstegn for Merket kontur">
              <a:extLst>
                <a:ext uri="{FF2B5EF4-FFF2-40B4-BE49-F238E27FC236}">
                  <a16:creationId xmlns:a16="http://schemas.microsoft.com/office/drawing/2014/main" id="{EFC660FC-F01A-C6DF-58A4-8DD78B60084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94623" y="4937828"/>
              <a:ext cx="914400" cy="914400"/>
            </a:xfrm>
            <a:prstGeom prst="rect">
              <a:avLst/>
            </a:prstGeom>
          </p:spPr>
        </p:pic>
      </p:grpSp>
    </p:spTree>
    <p:extLst>
      <p:ext uri="{BB962C8B-B14F-4D97-AF65-F5344CB8AC3E}">
        <p14:creationId xmlns:p14="http://schemas.microsoft.com/office/powerpoint/2010/main" val="270065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4AA2F14-F841-E0C3-4167-15453B68476C}"/>
              </a:ext>
            </a:extLst>
          </p:cNvPr>
          <p:cNvSpPr>
            <a:spLocks noGrp="1"/>
          </p:cNvSpPr>
          <p:nvPr>
            <p:ph type="sldNum" sz="quarter" idx="12"/>
          </p:nvPr>
        </p:nvSpPr>
        <p:spPr>
          <a:xfrm>
            <a:off x="10285857" y="167517"/>
            <a:ext cx="1402079" cy="184666"/>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4DC5C6B-5FF5-4C51-B1C4-3E46E479EC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tel 5">
            <a:extLst>
              <a:ext uri="{FF2B5EF4-FFF2-40B4-BE49-F238E27FC236}">
                <a16:creationId xmlns:a16="http://schemas.microsoft.com/office/drawing/2014/main" id="{37AD27CE-85A5-2974-049A-B38AA9900EBB}"/>
              </a:ext>
            </a:extLst>
          </p:cNvPr>
          <p:cNvSpPr>
            <a:spLocks noGrp="1"/>
          </p:cNvSpPr>
          <p:nvPr>
            <p:ph type="title"/>
          </p:nvPr>
        </p:nvSpPr>
        <p:spPr>
          <a:xfrm>
            <a:off x="864108" y="569531"/>
            <a:ext cx="10463784" cy="1052596"/>
          </a:xfrm>
        </p:spPr>
        <p:txBody>
          <a:bodyPr anchor="b">
            <a:normAutofit/>
          </a:bodyPr>
          <a:lstStyle/>
          <a:p>
            <a:r>
              <a:rPr lang="nb-NO"/>
              <a:t>Hvordan løser vi oppdraget? </a:t>
            </a:r>
          </a:p>
        </p:txBody>
      </p:sp>
      <p:graphicFrame>
        <p:nvGraphicFramePr>
          <p:cNvPr id="20" name="Plassholder for innhold 4">
            <a:extLst>
              <a:ext uri="{FF2B5EF4-FFF2-40B4-BE49-F238E27FC236}">
                <a16:creationId xmlns:a16="http://schemas.microsoft.com/office/drawing/2014/main" id="{91BA7607-7BEE-2F8D-B9C8-68E7A1883848}"/>
              </a:ext>
            </a:extLst>
          </p:cNvPr>
          <p:cNvGraphicFramePr>
            <a:graphicFrameLocks noGrp="1"/>
          </p:cNvGraphicFramePr>
          <p:nvPr>
            <p:ph idx="1"/>
            <p:extLst>
              <p:ext uri="{D42A27DB-BD31-4B8C-83A1-F6EECF244321}">
                <p14:modId xmlns:p14="http://schemas.microsoft.com/office/powerpoint/2010/main" val="3238484598"/>
              </p:ext>
            </p:extLst>
          </p:nvPr>
        </p:nvGraphicFramePr>
        <p:xfrm>
          <a:off x="864108" y="1966452"/>
          <a:ext cx="10463784" cy="3795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0673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72B97B37-010F-0848-B2AD-74A46A638C4A}"/>
              </a:ext>
            </a:extLst>
          </p:cNvPr>
          <p:cNvSpPr>
            <a:spLocks noGrp="1"/>
          </p:cNvSpPr>
          <p:nvPr>
            <p:ph type="sldNum" sz="quarter" idx="12"/>
          </p:nvPr>
        </p:nvSpPr>
        <p:spPr>
          <a:xfrm>
            <a:off x="10285857" y="167517"/>
            <a:ext cx="1402079" cy="184666"/>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4DC5C6B-5FF5-4C51-B1C4-3E46E479ECB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tel 5">
            <a:extLst>
              <a:ext uri="{FF2B5EF4-FFF2-40B4-BE49-F238E27FC236}">
                <a16:creationId xmlns:a16="http://schemas.microsoft.com/office/drawing/2014/main" id="{1B5A0A25-3338-B389-5636-8E41666B12C2}"/>
              </a:ext>
            </a:extLst>
          </p:cNvPr>
          <p:cNvSpPr>
            <a:spLocks noGrp="1"/>
          </p:cNvSpPr>
          <p:nvPr>
            <p:ph type="title"/>
          </p:nvPr>
        </p:nvSpPr>
        <p:spPr>
          <a:xfrm>
            <a:off x="864108" y="569531"/>
            <a:ext cx="10463784" cy="1052596"/>
          </a:xfrm>
        </p:spPr>
        <p:txBody>
          <a:bodyPr anchor="b">
            <a:normAutofit/>
          </a:bodyPr>
          <a:lstStyle/>
          <a:p>
            <a:r>
              <a:rPr lang="nb-NO"/>
              <a:t>Kommunenes utfordringer og behov</a:t>
            </a:r>
          </a:p>
        </p:txBody>
      </p:sp>
      <p:graphicFrame>
        <p:nvGraphicFramePr>
          <p:cNvPr id="8" name="Plassholder for innhold 4">
            <a:extLst>
              <a:ext uri="{FF2B5EF4-FFF2-40B4-BE49-F238E27FC236}">
                <a16:creationId xmlns:a16="http://schemas.microsoft.com/office/drawing/2014/main" id="{9DCA1E80-7B3F-338B-B62F-DABBD3C630F3}"/>
              </a:ext>
            </a:extLst>
          </p:cNvPr>
          <p:cNvGraphicFramePr>
            <a:graphicFrameLocks noGrp="1"/>
          </p:cNvGraphicFramePr>
          <p:nvPr>
            <p:ph idx="1"/>
          </p:nvPr>
        </p:nvGraphicFramePr>
        <p:xfrm>
          <a:off x="864108" y="1966452"/>
          <a:ext cx="10463784" cy="3795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9259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ECFD495-9268-FDC8-2911-7445D9A5BE8B}"/>
              </a:ext>
            </a:extLst>
          </p:cNvPr>
          <p:cNvSpPr>
            <a:spLocks noGrp="1"/>
          </p:cNvSpPr>
          <p:nvPr>
            <p:ph type="title"/>
          </p:nvPr>
        </p:nvSpPr>
        <p:spPr>
          <a:xfrm>
            <a:off x="864107" y="467931"/>
            <a:ext cx="9421749" cy="1052596"/>
          </a:xfrm>
        </p:spPr>
        <p:txBody>
          <a:bodyPr/>
          <a:lstStyle/>
          <a:p>
            <a:r>
              <a:rPr lang="nb-NO"/>
              <a:t>Ulik forståelse av forebyggingsbegrepet</a:t>
            </a:r>
          </a:p>
        </p:txBody>
      </p:sp>
      <p:pic>
        <p:nvPicPr>
          <p:cNvPr id="6" name="Picture 2">
            <a:extLst>
              <a:ext uri="{FF2B5EF4-FFF2-40B4-BE49-F238E27FC236}">
                <a16:creationId xmlns:a16="http://schemas.microsoft.com/office/drawing/2014/main" id="{3A93DD02-322B-D13D-7A62-F7E8B8E82C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36" t="8668" r="17063" b="9423"/>
          <a:stretch>
            <a:fillRect/>
          </a:stretch>
        </p:blipFill>
        <p:spPr bwMode="auto">
          <a:xfrm>
            <a:off x="748981" y="3253677"/>
            <a:ext cx="4463118" cy="31446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17F4F1DC-D2B0-D33E-0CAF-80F0298ACF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88" t="4981" r="6736" b="4665"/>
          <a:stretch>
            <a:fillRect/>
          </a:stretch>
        </p:blipFill>
        <p:spPr bwMode="auto">
          <a:xfrm>
            <a:off x="5738179" y="3030269"/>
            <a:ext cx="6038070" cy="3576321"/>
          </a:xfrm>
          <a:prstGeom prst="rect">
            <a:avLst/>
          </a:prstGeom>
          <a:noFill/>
          <a:extLst>
            <a:ext uri="{909E8E84-426E-40DD-AFC4-6F175D3DCCD1}">
              <a14:hiddenFill xmlns:a14="http://schemas.microsoft.com/office/drawing/2010/main">
                <a:solidFill>
                  <a:srgbClr val="FFFFFF"/>
                </a:solidFill>
              </a14:hiddenFill>
            </a:ext>
          </a:extLst>
        </p:spPr>
      </p:pic>
      <p:sp>
        <p:nvSpPr>
          <p:cNvPr id="15" name="Rektangel: avrundede hjørner 14">
            <a:extLst>
              <a:ext uri="{FF2B5EF4-FFF2-40B4-BE49-F238E27FC236}">
                <a16:creationId xmlns:a16="http://schemas.microsoft.com/office/drawing/2014/main" id="{95DF5BC0-6027-A21D-3D1B-C918EDD080BC}"/>
              </a:ext>
            </a:extLst>
          </p:cNvPr>
          <p:cNvSpPr/>
          <p:nvPr/>
        </p:nvSpPr>
        <p:spPr>
          <a:xfrm>
            <a:off x="851726" y="1870632"/>
            <a:ext cx="4886453" cy="976423"/>
          </a:xfrm>
          <a:prstGeom prst="roundRect">
            <a:avLst/>
          </a:prstGeom>
          <a:no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prstClr val="black"/>
                </a:solidFill>
                <a:effectLst/>
                <a:uLnTx/>
                <a:uFillTx/>
                <a:latin typeface="Calibri" panose="020F0502020204030204"/>
                <a:ea typeface="+mn-ea"/>
                <a:cs typeface="+mn-cs"/>
              </a:rPr>
              <a:t>Hva snakker vi om når vi snakker om forebygging?</a:t>
            </a: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ktangel: avrundede hjørner 17">
            <a:extLst>
              <a:ext uri="{FF2B5EF4-FFF2-40B4-BE49-F238E27FC236}">
                <a16:creationId xmlns:a16="http://schemas.microsoft.com/office/drawing/2014/main" id="{FDEB5D6C-D86A-1303-8A44-C53CEADEC0AB}"/>
              </a:ext>
            </a:extLst>
          </p:cNvPr>
          <p:cNvSpPr/>
          <p:nvPr/>
        </p:nvSpPr>
        <p:spPr>
          <a:xfrm>
            <a:off x="6096000" y="1878200"/>
            <a:ext cx="5626419" cy="97642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prstClr val="black"/>
                </a:solidFill>
                <a:effectLst/>
                <a:uLnTx/>
                <a:uFillTx/>
                <a:latin typeface="Calibri" panose="020F0502020204030204"/>
                <a:ea typeface="+mn-ea"/>
                <a:cs typeface="+mn-cs"/>
              </a:rPr>
              <a:t>Forebygging på oppvekstfeltet handler om å bygge gode </a:t>
            </a:r>
            <a:r>
              <a:rPr kumimoji="0" lang="nb-NO" sz="2400" b="0" i="0" u="none" strike="noStrike" kern="1200" cap="none" spc="0" normalizeH="0" baseline="0" noProof="0" err="1">
                <a:ln>
                  <a:noFill/>
                </a:ln>
                <a:solidFill>
                  <a:prstClr val="black"/>
                </a:solidFill>
                <a:effectLst/>
                <a:uLnTx/>
                <a:uFillTx/>
                <a:latin typeface="Calibri" panose="020F0502020204030204"/>
                <a:ea typeface="+mn-ea"/>
                <a:cs typeface="+mn-cs"/>
              </a:rPr>
              <a:t>oppvekstvilkår</a:t>
            </a:r>
            <a:r>
              <a:rPr kumimoji="0" lang="nb-NO" sz="2400" b="0" i="0" u="none" strike="noStrike" kern="1200" cap="none" spc="0" normalizeH="0" baseline="0" noProof="0">
                <a:ln>
                  <a:noFill/>
                </a:ln>
                <a:solidFill>
                  <a:prstClr val="black"/>
                </a:solidFill>
                <a:effectLst/>
                <a:uLnTx/>
                <a:uFillTx/>
                <a:latin typeface="Calibri" panose="020F0502020204030204"/>
                <a:ea typeface="+mn-ea"/>
                <a:cs typeface="+mn-cs"/>
              </a:rPr>
              <a:t> for alle barn.</a:t>
            </a: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Sylinder 1">
            <a:extLst>
              <a:ext uri="{FF2B5EF4-FFF2-40B4-BE49-F238E27FC236}">
                <a16:creationId xmlns:a16="http://schemas.microsoft.com/office/drawing/2014/main" id="{32B8FE24-8954-D1E6-713F-1EC470C6A1BA}"/>
              </a:ext>
            </a:extLst>
          </p:cNvPr>
          <p:cNvSpPr txBox="1"/>
          <p:nvPr/>
        </p:nvSpPr>
        <p:spPr>
          <a:xfrm>
            <a:off x="6968631" y="3157770"/>
            <a:ext cx="1961003" cy="369332"/>
          </a:xfrm>
          <a:prstGeom prst="rect">
            <a:avLst/>
          </a:prstGeom>
          <a:noFill/>
        </p:spPr>
        <p:txBody>
          <a:bodyPr wrap="square" rtlCol="0">
            <a:spAutoFit/>
          </a:bodyPr>
          <a:lstStyle/>
          <a:p>
            <a:endParaRPr lang="nb-NO"/>
          </a:p>
        </p:txBody>
      </p:sp>
      <p:sp>
        <p:nvSpPr>
          <p:cNvPr id="3" name="Ellipse 2">
            <a:extLst>
              <a:ext uri="{FF2B5EF4-FFF2-40B4-BE49-F238E27FC236}">
                <a16:creationId xmlns:a16="http://schemas.microsoft.com/office/drawing/2014/main" id="{F6D6D89A-813B-4A70-A4BE-13909B581CAE}"/>
              </a:ext>
            </a:extLst>
          </p:cNvPr>
          <p:cNvSpPr/>
          <p:nvPr/>
        </p:nvSpPr>
        <p:spPr>
          <a:xfrm>
            <a:off x="9914251" y="4894289"/>
            <a:ext cx="1759192" cy="925416"/>
          </a:xfrm>
          <a:prstGeom prst="ellipse">
            <a:avLst/>
          </a:prstGeom>
          <a:solidFill>
            <a:srgbClr val="F3F8F1"/>
          </a:solidFill>
          <a:ln w="9525"/>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i="0" u="none" strike="noStrike" kern="1200" cap="none" spc="0" normalizeH="0" baseline="0" noProof="0">
                <a:ln>
                  <a:noFill/>
                </a:ln>
                <a:solidFill>
                  <a:prstClr val="black"/>
                </a:solidFill>
                <a:effectLst/>
                <a:uLnTx/>
                <a:uFillTx/>
              </a:rPr>
              <a:t>Felles risiko-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i="0" u="none" strike="noStrike" kern="1200" cap="none" spc="0" normalizeH="0" baseline="0" noProof="0">
                <a:ln>
                  <a:noFill/>
                </a:ln>
                <a:solidFill>
                  <a:prstClr val="black"/>
                </a:solidFill>
                <a:effectLst/>
                <a:uLnTx/>
                <a:uFillTx/>
              </a:rPr>
              <a:t> og beskyttelses-faktorer</a:t>
            </a:r>
          </a:p>
        </p:txBody>
      </p:sp>
      <p:sp>
        <p:nvSpPr>
          <p:cNvPr id="4" name="Pil: høyre 3">
            <a:extLst>
              <a:ext uri="{FF2B5EF4-FFF2-40B4-BE49-F238E27FC236}">
                <a16:creationId xmlns:a16="http://schemas.microsoft.com/office/drawing/2014/main" id="{18C8245C-B5AE-0482-B6E2-ACB3C006FA0A}"/>
              </a:ext>
            </a:extLst>
          </p:cNvPr>
          <p:cNvSpPr/>
          <p:nvPr/>
        </p:nvSpPr>
        <p:spPr>
          <a:xfrm rot="11411445">
            <a:off x="9182265" y="5122558"/>
            <a:ext cx="1035842" cy="143940"/>
          </a:xfrm>
          <a:prstGeom prst="rightArrow">
            <a:avLst/>
          </a:prstGeom>
          <a:solidFill>
            <a:srgbClr val="F3F8F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nb-NO"/>
          </a:p>
        </p:txBody>
      </p:sp>
    </p:spTree>
    <p:extLst>
      <p:ext uri="{BB962C8B-B14F-4D97-AF65-F5344CB8AC3E}">
        <p14:creationId xmlns:p14="http://schemas.microsoft.com/office/powerpoint/2010/main" val="250685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F86168-2D39-B218-E9D3-D4883A9142F5}"/>
              </a:ext>
            </a:extLst>
          </p:cNvPr>
          <p:cNvSpPr>
            <a:spLocks noGrp="1"/>
          </p:cNvSpPr>
          <p:nvPr>
            <p:ph type="title"/>
          </p:nvPr>
        </p:nvSpPr>
        <p:spPr>
          <a:xfrm>
            <a:off x="7935402" y="743447"/>
            <a:ext cx="3445765" cy="3692028"/>
          </a:xfrm>
          <a:noFill/>
        </p:spPr>
        <p:txBody>
          <a:bodyPr vert="horz" lIns="91440" tIns="45720" rIns="91440" bIns="45720" rtlCol="0" anchor="b">
            <a:normAutofit fontScale="90000"/>
          </a:bodyPr>
          <a:lstStyle/>
          <a:p>
            <a:br>
              <a:rPr lang="en-US" sz="2900" b="0" dirty="0">
                <a:highlight>
                  <a:srgbClr val="FFFFFF"/>
                </a:highlight>
              </a:rPr>
            </a:br>
            <a:br>
              <a:rPr lang="en-US" sz="2900" b="0" dirty="0">
                <a:highlight>
                  <a:srgbClr val="FFFFFF"/>
                </a:highlight>
              </a:rPr>
            </a:br>
            <a:br>
              <a:rPr lang="en-US" sz="2900" b="0" dirty="0">
                <a:highlight>
                  <a:srgbClr val="FFFFFF"/>
                </a:highlight>
              </a:rPr>
            </a:br>
            <a:r>
              <a:rPr lang="en-US" sz="3600" b="0" dirty="0" err="1">
                <a:highlight>
                  <a:srgbClr val="FFFFFF"/>
                </a:highlight>
              </a:rPr>
              <a:t>Forebygging</a:t>
            </a:r>
            <a:r>
              <a:rPr lang="en-US" sz="3600" b="0" dirty="0">
                <a:highlight>
                  <a:srgbClr val="FFFFFF"/>
                </a:highlight>
              </a:rPr>
              <a:t> </a:t>
            </a:r>
            <a:r>
              <a:rPr lang="en-US" sz="3600" b="0" dirty="0" err="1">
                <a:highlight>
                  <a:srgbClr val="FFFFFF"/>
                </a:highlight>
              </a:rPr>
              <a:t>på</a:t>
            </a:r>
            <a:r>
              <a:rPr lang="en-US" sz="3600" b="0" dirty="0">
                <a:highlight>
                  <a:srgbClr val="FFFFFF"/>
                </a:highlight>
              </a:rPr>
              <a:t> </a:t>
            </a:r>
            <a:r>
              <a:rPr lang="en-US" sz="3600" b="0" dirty="0" err="1">
                <a:highlight>
                  <a:srgbClr val="FFFFFF"/>
                </a:highlight>
              </a:rPr>
              <a:t>oppvekstomårdet</a:t>
            </a:r>
            <a:r>
              <a:rPr lang="en-US" sz="3600" b="0" dirty="0">
                <a:highlight>
                  <a:srgbClr val="FFFFFF"/>
                </a:highlight>
              </a:rPr>
              <a:t> handler om å </a:t>
            </a:r>
            <a:r>
              <a:rPr lang="en-US" sz="3600" b="0" dirty="0" err="1">
                <a:highlight>
                  <a:srgbClr val="FFFFFF"/>
                </a:highlight>
              </a:rPr>
              <a:t>bygge</a:t>
            </a:r>
            <a:r>
              <a:rPr lang="en-US" sz="3600" b="0" dirty="0">
                <a:highlight>
                  <a:srgbClr val="FFFFFF"/>
                </a:highlight>
              </a:rPr>
              <a:t> </a:t>
            </a:r>
            <a:r>
              <a:rPr lang="en-US" sz="3600" b="0" dirty="0" err="1">
                <a:highlight>
                  <a:srgbClr val="FFFFFF"/>
                </a:highlight>
              </a:rPr>
              <a:t>gode</a:t>
            </a:r>
            <a:r>
              <a:rPr lang="en-US" sz="3600" b="0" dirty="0">
                <a:highlight>
                  <a:srgbClr val="FFFFFF"/>
                </a:highlight>
              </a:rPr>
              <a:t> </a:t>
            </a:r>
            <a:r>
              <a:rPr lang="en-US" sz="3600" b="0" dirty="0" err="1">
                <a:highlight>
                  <a:srgbClr val="FFFFFF"/>
                </a:highlight>
              </a:rPr>
              <a:t>oppvekstvilkår</a:t>
            </a:r>
            <a:r>
              <a:rPr lang="en-US" sz="3600" b="0" dirty="0">
                <a:highlight>
                  <a:srgbClr val="FFFFFF"/>
                </a:highlight>
              </a:rPr>
              <a:t> </a:t>
            </a:r>
            <a:br>
              <a:rPr lang="en-US" sz="3600" b="0" dirty="0">
                <a:highlight>
                  <a:srgbClr val="FFFFFF"/>
                </a:highlight>
              </a:rPr>
            </a:br>
            <a:br>
              <a:rPr lang="en-US" sz="2900" b="0" dirty="0">
                <a:highlight>
                  <a:srgbClr val="FFFFFF"/>
                </a:highlight>
              </a:rPr>
            </a:br>
            <a:endParaRPr lang="en-US" sz="2900" dirty="0"/>
          </a:p>
        </p:txBody>
      </p:sp>
      <p:pic>
        <p:nvPicPr>
          <p:cNvPr id="2050" name="Picture 2">
            <a:extLst>
              <a:ext uri="{FF2B5EF4-FFF2-40B4-BE49-F238E27FC236}">
                <a16:creationId xmlns:a16="http://schemas.microsoft.com/office/drawing/2014/main" id="{A58AC8D6-5F42-C840-6782-08FFB4D54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897" y="934810"/>
            <a:ext cx="6652532" cy="498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08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t bilde som inneholder tekst, design, illustrasjon&#10;&#10;KI-generert innhold kan være feil.">
            <a:extLst>
              <a:ext uri="{FF2B5EF4-FFF2-40B4-BE49-F238E27FC236}">
                <a16:creationId xmlns:a16="http://schemas.microsoft.com/office/drawing/2014/main" id="{455582C1-2A77-3A2D-2E42-2A13EAB0AFB9}"/>
              </a:ext>
            </a:extLst>
          </p:cNvPr>
          <p:cNvPicPr>
            <a:picLocks noGrp="1" noChangeAspect="1"/>
          </p:cNvPicPr>
          <p:nvPr>
            <p:ph idx="1"/>
          </p:nvPr>
        </p:nvPicPr>
        <p:blipFill>
          <a:blip r:embed="rId3"/>
          <a:stretch>
            <a:fillRect/>
          </a:stretch>
        </p:blipFill>
        <p:spPr>
          <a:xfrm>
            <a:off x="2929247" y="68263"/>
            <a:ext cx="6333506" cy="6096000"/>
          </a:xfrm>
          <a:prstGeom prst="rect">
            <a:avLst/>
          </a:prstGeom>
          <a:noFill/>
        </p:spPr>
      </p:pic>
      <p:sp>
        <p:nvSpPr>
          <p:cNvPr id="2" name="Slide Number Placeholder 1" hidden="1">
            <a:extLst>
              <a:ext uri="{FF2B5EF4-FFF2-40B4-BE49-F238E27FC236}">
                <a16:creationId xmlns:a16="http://schemas.microsoft.com/office/drawing/2014/main" id="{B2A6FB64-752C-91BD-C0E2-11D420DDAA78}"/>
              </a:ext>
            </a:extLst>
          </p:cNvPr>
          <p:cNvSpPr>
            <a:spLocks noGrp="1"/>
          </p:cNvSpPr>
          <p:nvPr>
            <p:ph type="sldNum" sz="quarter" idx="12"/>
          </p:nvPr>
        </p:nvSpPr>
        <p:spPr/>
        <p:txBody>
          <a:bodyPr/>
          <a:lstStyle/>
          <a:p>
            <a:pPr>
              <a:spcAft>
                <a:spcPts val="600"/>
              </a:spcAft>
            </a:pPr>
            <a:fld id="{74DC5C6B-5FF5-4C51-B1C4-3E46E479ECBD}" type="slidenum">
              <a:rPr lang="nb-NO" smtClean="0"/>
              <a:pPr>
                <a:spcAft>
                  <a:spcPts val="600"/>
                </a:spcAft>
              </a:pPr>
              <a:t>8</a:t>
            </a:fld>
            <a:endParaRPr lang="nb-NO"/>
          </a:p>
        </p:txBody>
      </p:sp>
      <p:sp>
        <p:nvSpPr>
          <p:cNvPr id="4" name="Date Placeholder 3" hidden="1">
            <a:extLst>
              <a:ext uri="{FF2B5EF4-FFF2-40B4-BE49-F238E27FC236}">
                <a16:creationId xmlns:a16="http://schemas.microsoft.com/office/drawing/2014/main" id="{9537370A-0E7C-B797-55A3-CD653BD31906}"/>
              </a:ext>
            </a:extLst>
          </p:cNvPr>
          <p:cNvSpPr>
            <a:spLocks noGrp="1"/>
          </p:cNvSpPr>
          <p:nvPr>
            <p:ph type="dt" sz="half" idx="10"/>
          </p:nvPr>
        </p:nvSpPr>
        <p:spPr/>
        <p:txBody>
          <a:bodyPr/>
          <a:lstStyle/>
          <a:p>
            <a:pPr>
              <a:spcAft>
                <a:spcPts val="600"/>
              </a:spcAft>
            </a:pPr>
            <a:fld id="{9411352D-1E3E-47D6-8177-E4CCAC5E4CD1}" type="datetime1">
              <a:rPr lang="nb-NO" smtClean="0"/>
              <a:pPr>
                <a:spcAft>
                  <a:spcPts val="600"/>
                </a:spcAft>
              </a:pPr>
              <a:t>20.10.2025</a:t>
            </a:fld>
            <a:endParaRPr lang="nb-NO"/>
          </a:p>
        </p:txBody>
      </p:sp>
      <p:sp>
        <p:nvSpPr>
          <p:cNvPr id="3" name="Footer Placeholder 2">
            <a:extLst>
              <a:ext uri="{FF2B5EF4-FFF2-40B4-BE49-F238E27FC236}">
                <a16:creationId xmlns:a16="http://schemas.microsoft.com/office/drawing/2014/main" id="{F2491C1F-E59E-532C-7115-145D0C0D1902}"/>
              </a:ext>
            </a:extLst>
          </p:cNvPr>
          <p:cNvSpPr>
            <a:spLocks noGrp="1"/>
          </p:cNvSpPr>
          <p:nvPr>
            <p:ph type="ftr" sz="quarter" idx="11"/>
          </p:nvPr>
        </p:nvSpPr>
        <p:spPr/>
        <p:txBody>
          <a:bodyPr/>
          <a:lstStyle/>
          <a:p>
            <a:pPr>
              <a:spcAft>
                <a:spcPts val="600"/>
              </a:spcAft>
            </a:pPr>
            <a:r>
              <a:rPr lang="nb-NO"/>
              <a:t>Tittel foredrag</a:t>
            </a:r>
          </a:p>
        </p:txBody>
      </p:sp>
    </p:spTree>
    <p:extLst>
      <p:ext uri="{BB962C8B-B14F-4D97-AF65-F5344CB8AC3E}">
        <p14:creationId xmlns:p14="http://schemas.microsoft.com/office/powerpoint/2010/main" val="222995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6F326AFC-EC54-BF02-09B9-3B37F21EA5FD}"/>
              </a:ext>
            </a:extLst>
          </p:cNvPr>
          <p:cNvSpPr>
            <a:spLocks noGrp="1"/>
          </p:cNvSpPr>
          <p:nvPr>
            <p:ph type="title"/>
          </p:nvPr>
        </p:nvSpPr>
        <p:spPr>
          <a:xfrm>
            <a:off x="864108" y="569531"/>
            <a:ext cx="6906098" cy="1052596"/>
          </a:xfrm>
        </p:spPr>
        <p:txBody>
          <a:bodyPr anchor="b">
            <a:normAutofit fontScale="90000"/>
          </a:bodyPr>
          <a:lstStyle/>
          <a:p>
            <a:r>
              <a:rPr lang="nb-NO" dirty="0"/>
              <a:t>Kommunens ansvar og forankring i lovverket</a:t>
            </a:r>
          </a:p>
        </p:txBody>
      </p:sp>
      <p:sp>
        <p:nvSpPr>
          <p:cNvPr id="6" name="Plassholder for innhold 5">
            <a:extLst>
              <a:ext uri="{FF2B5EF4-FFF2-40B4-BE49-F238E27FC236}">
                <a16:creationId xmlns:a16="http://schemas.microsoft.com/office/drawing/2014/main" id="{38E8F497-F43A-F8BD-9DCC-169962D9A3EE}"/>
              </a:ext>
            </a:extLst>
          </p:cNvPr>
          <p:cNvSpPr>
            <a:spLocks noGrp="1"/>
          </p:cNvSpPr>
          <p:nvPr>
            <p:ph sz="half" idx="1"/>
          </p:nvPr>
        </p:nvSpPr>
        <p:spPr>
          <a:xfrm>
            <a:off x="742278" y="1839475"/>
            <a:ext cx="6083714" cy="4448994"/>
          </a:xfrm>
        </p:spPr>
        <p:txBody>
          <a:bodyPr>
            <a:normAutofit fontScale="92500" lnSpcReduction="10000"/>
          </a:bodyPr>
          <a:lstStyle/>
          <a:p>
            <a:pPr fontAlgn="base">
              <a:lnSpc>
                <a:spcPct val="90000"/>
              </a:lnSpc>
              <a:spcAft>
                <a:spcPts val="600"/>
              </a:spcAft>
              <a:buNone/>
            </a:pPr>
            <a:r>
              <a:rPr lang="nb-NO" sz="1900" dirty="0">
                <a:effectLst/>
              </a:rPr>
              <a:t>Kommunen har et forebyggende ansvar som skal bidra til at barn og unge har gode oppvekstsvilkår.</a:t>
            </a:r>
          </a:p>
          <a:p>
            <a:pPr fontAlgn="base">
              <a:lnSpc>
                <a:spcPct val="90000"/>
              </a:lnSpc>
              <a:spcAft>
                <a:spcPts val="600"/>
              </a:spcAft>
              <a:buNone/>
            </a:pPr>
            <a:r>
              <a:rPr lang="nb-NO" sz="1900" dirty="0">
                <a:effectLst/>
              </a:rPr>
              <a:t>Ansvaret er forankret i flere lovverk, med til dels overlappende mål og virkemidler. </a:t>
            </a:r>
          </a:p>
          <a:p>
            <a:pPr fontAlgn="base">
              <a:lnSpc>
                <a:spcPct val="90000"/>
              </a:lnSpc>
              <a:spcAft>
                <a:spcPts val="600"/>
              </a:spcAft>
              <a:buNone/>
            </a:pPr>
            <a:endParaRPr lang="nb-NO" sz="1900" dirty="0">
              <a:effectLst/>
            </a:endParaRPr>
          </a:p>
          <a:p>
            <a:pPr fontAlgn="base">
              <a:lnSpc>
                <a:spcPct val="90000"/>
              </a:lnSpc>
              <a:spcAft>
                <a:spcPts val="600"/>
              </a:spcAft>
              <a:buNone/>
            </a:pPr>
            <a:r>
              <a:rPr lang="nb-NO" sz="1900" dirty="0">
                <a:effectLst/>
              </a:rPr>
              <a:t>Ansvaret oppfylles gjennom kommunens samlede tjenestetilbud til barn, unge og familier, og omfatter tiltak rettet mot:</a:t>
            </a:r>
          </a:p>
          <a:p>
            <a:pPr marL="465750" lvl="1" indent="-285750" fontAlgn="base">
              <a:lnSpc>
                <a:spcPct val="90000"/>
              </a:lnSpc>
              <a:spcAft>
                <a:spcPts val="600"/>
              </a:spcAft>
            </a:pPr>
            <a:r>
              <a:rPr lang="nb-NO" sz="1900" dirty="0">
                <a:effectLst/>
              </a:rPr>
              <a:t> alle barn </a:t>
            </a:r>
          </a:p>
          <a:p>
            <a:pPr marL="465750" lvl="1" indent="-285750" fontAlgn="base">
              <a:lnSpc>
                <a:spcPct val="90000"/>
              </a:lnSpc>
              <a:spcAft>
                <a:spcPts val="600"/>
              </a:spcAft>
            </a:pPr>
            <a:r>
              <a:rPr lang="nb-NO" sz="1900" dirty="0">
                <a:effectLst/>
              </a:rPr>
              <a:t>grupper av barn med særlige levekårsutfordringer </a:t>
            </a:r>
          </a:p>
          <a:p>
            <a:pPr marL="465750" lvl="1" indent="-285750" fontAlgn="base">
              <a:lnSpc>
                <a:spcPct val="90000"/>
              </a:lnSpc>
              <a:spcAft>
                <a:spcPts val="600"/>
              </a:spcAft>
            </a:pPr>
            <a:endParaRPr lang="nb-NO" sz="1900" dirty="0"/>
          </a:p>
          <a:p>
            <a:pPr lvl="1" indent="0" fontAlgn="base">
              <a:lnSpc>
                <a:spcPct val="90000"/>
              </a:lnSpc>
              <a:spcAft>
                <a:spcPts val="600"/>
              </a:spcAft>
              <a:buNone/>
            </a:pPr>
            <a:r>
              <a:rPr lang="nb-NO" sz="1900" dirty="0">
                <a:effectLst/>
              </a:rPr>
              <a:t>Kommunene står fritt til å organisere det forebyggende arbeidet med utgangspunkt i lokale forhold.  </a:t>
            </a:r>
          </a:p>
          <a:p>
            <a:pPr>
              <a:lnSpc>
                <a:spcPct val="90000"/>
              </a:lnSpc>
              <a:spcAft>
                <a:spcPts val="600"/>
              </a:spcAft>
            </a:pPr>
            <a:endParaRPr lang="nb-NO" sz="1900" dirty="0"/>
          </a:p>
        </p:txBody>
      </p:sp>
      <p:pic>
        <p:nvPicPr>
          <p:cNvPr id="15" name="Grafikk 14" descr="Barn kontur">
            <a:extLst>
              <a:ext uri="{FF2B5EF4-FFF2-40B4-BE49-F238E27FC236}">
                <a16:creationId xmlns:a16="http://schemas.microsoft.com/office/drawing/2014/main" id="{5295DC89-562B-FA51-574E-5C6AC7D373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20744" y="2435023"/>
            <a:ext cx="2466152" cy="2466152"/>
          </a:xfrm>
          <a:prstGeom prst="rect">
            <a:avLst/>
          </a:prstGeom>
        </p:spPr>
      </p:pic>
      <p:sp>
        <p:nvSpPr>
          <p:cNvPr id="2" name="Plassholder for lysbildenummer 1">
            <a:extLst>
              <a:ext uri="{FF2B5EF4-FFF2-40B4-BE49-F238E27FC236}">
                <a16:creationId xmlns:a16="http://schemas.microsoft.com/office/drawing/2014/main" id="{71EA4991-F392-7ABE-255F-932C98D79961}"/>
              </a:ext>
            </a:extLst>
          </p:cNvPr>
          <p:cNvSpPr>
            <a:spLocks noGrp="1"/>
          </p:cNvSpPr>
          <p:nvPr>
            <p:ph type="sldNum" sz="quarter" idx="12"/>
          </p:nvPr>
        </p:nvSpPr>
        <p:spPr>
          <a:xfrm>
            <a:off x="10285857" y="167517"/>
            <a:ext cx="1402079" cy="184666"/>
          </a:xfrm>
        </p:spPr>
        <p:txBody>
          <a:bodyPr anchor="ctr">
            <a:normAutofit fontScale="55000" lnSpcReduction="20000"/>
          </a:bodyPr>
          <a:lstStyle/>
          <a:p>
            <a:pPr>
              <a:spcAft>
                <a:spcPts val="600"/>
              </a:spcAft>
            </a:pPr>
            <a:fld id="{74DC5C6B-5FF5-4C51-B1C4-3E46E479ECBD}" type="slidenum">
              <a:rPr lang="nb-NO" smtClean="0"/>
              <a:pPr>
                <a:spcAft>
                  <a:spcPts val="600"/>
                </a:spcAft>
              </a:pPr>
              <a:t>9</a:t>
            </a:fld>
            <a:endParaRPr lang="nb-NO"/>
          </a:p>
        </p:txBody>
      </p:sp>
      <p:pic>
        <p:nvPicPr>
          <p:cNvPr id="17" name="Grafikk 16" descr="By kontur">
            <a:extLst>
              <a:ext uri="{FF2B5EF4-FFF2-40B4-BE49-F238E27FC236}">
                <a16:creationId xmlns:a16="http://schemas.microsoft.com/office/drawing/2014/main" id="{510D9A7D-40CD-EFC1-1985-888DE4EC43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58272" y="1059765"/>
            <a:ext cx="1828624" cy="1828624"/>
          </a:xfrm>
          <a:prstGeom prst="rect">
            <a:avLst/>
          </a:prstGeom>
        </p:spPr>
      </p:pic>
      <p:pic>
        <p:nvPicPr>
          <p:cNvPr id="19" name="Grafikk 18" descr="By kontur">
            <a:extLst>
              <a:ext uri="{FF2B5EF4-FFF2-40B4-BE49-F238E27FC236}">
                <a16:creationId xmlns:a16="http://schemas.microsoft.com/office/drawing/2014/main" id="{AB297939-FB00-836F-F435-F4C3BAE418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5754" y="4056917"/>
            <a:ext cx="1828624" cy="1828624"/>
          </a:xfrm>
          <a:prstGeom prst="rect">
            <a:avLst/>
          </a:prstGeom>
        </p:spPr>
      </p:pic>
      <p:pic>
        <p:nvPicPr>
          <p:cNvPr id="20" name="Grafikk 19" descr="By kontur">
            <a:extLst>
              <a:ext uri="{FF2B5EF4-FFF2-40B4-BE49-F238E27FC236}">
                <a16:creationId xmlns:a16="http://schemas.microsoft.com/office/drawing/2014/main" id="{099AD6A6-0B90-5DBE-9246-02068D7741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74810" y="4464674"/>
            <a:ext cx="1828624" cy="1828624"/>
          </a:xfrm>
          <a:prstGeom prst="rect">
            <a:avLst/>
          </a:prstGeom>
        </p:spPr>
      </p:pic>
      <p:pic>
        <p:nvPicPr>
          <p:cNvPr id="21" name="Grafikk 20" descr="By kontur">
            <a:extLst>
              <a:ext uri="{FF2B5EF4-FFF2-40B4-BE49-F238E27FC236}">
                <a16:creationId xmlns:a16="http://schemas.microsoft.com/office/drawing/2014/main" id="{1C297AD0-8BE8-AE12-20E5-E158021671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25992" y="1987850"/>
            <a:ext cx="1828624" cy="1828624"/>
          </a:xfrm>
          <a:prstGeom prst="rect">
            <a:avLst/>
          </a:prstGeom>
        </p:spPr>
      </p:pic>
      <p:sp>
        <p:nvSpPr>
          <p:cNvPr id="22" name="TekstSylinder 21">
            <a:extLst>
              <a:ext uri="{FF2B5EF4-FFF2-40B4-BE49-F238E27FC236}">
                <a16:creationId xmlns:a16="http://schemas.microsoft.com/office/drawing/2014/main" id="{A7DA6E0A-A87D-06BE-2132-0432C893E169}"/>
              </a:ext>
            </a:extLst>
          </p:cNvPr>
          <p:cNvSpPr txBox="1"/>
          <p:nvPr/>
        </p:nvSpPr>
        <p:spPr>
          <a:xfrm>
            <a:off x="9547122" y="4739149"/>
            <a:ext cx="614993" cy="1015663"/>
          </a:xfrm>
          <a:prstGeom prst="rect">
            <a:avLst/>
          </a:prstGeom>
          <a:noFill/>
        </p:spPr>
        <p:txBody>
          <a:bodyPr wrap="square" rtlCol="0">
            <a:spAutoFit/>
          </a:bodyPr>
          <a:lstStyle/>
          <a:p>
            <a:r>
              <a:rPr lang="nb-NO" sz="6000"/>
              <a:t>§</a:t>
            </a:r>
          </a:p>
        </p:txBody>
      </p:sp>
      <p:sp>
        <p:nvSpPr>
          <p:cNvPr id="26" name="TekstSylinder 25">
            <a:extLst>
              <a:ext uri="{FF2B5EF4-FFF2-40B4-BE49-F238E27FC236}">
                <a16:creationId xmlns:a16="http://schemas.microsoft.com/office/drawing/2014/main" id="{3B7E45C6-0A7E-C0C5-35FD-9949C6753F43}"/>
              </a:ext>
            </a:extLst>
          </p:cNvPr>
          <p:cNvSpPr txBox="1"/>
          <p:nvPr/>
        </p:nvSpPr>
        <p:spPr>
          <a:xfrm>
            <a:off x="8434337" y="1517341"/>
            <a:ext cx="663942" cy="1015663"/>
          </a:xfrm>
          <a:prstGeom prst="rect">
            <a:avLst/>
          </a:prstGeom>
          <a:noFill/>
        </p:spPr>
        <p:txBody>
          <a:bodyPr wrap="square" rtlCol="0">
            <a:spAutoFit/>
          </a:bodyPr>
          <a:lstStyle/>
          <a:p>
            <a:r>
              <a:rPr lang="nb-NO" sz="6000"/>
              <a:t>§</a:t>
            </a:r>
          </a:p>
        </p:txBody>
      </p:sp>
      <p:sp>
        <p:nvSpPr>
          <p:cNvPr id="29" name="TekstSylinder 28">
            <a:extLst>
              <a:ext uri="{FF2B5EF4-FFF2-40B4-BE49-F238E27FC236}">
                <a16:creationId xmlns:a16="http://schemas.microsoft.com/office/drawing/2014/main" id="{0E4ED855-FDC3-DABF-17B6-D22CA60912C5}"/>
              </a:ext>
            </a:extLst>
          </p:cNvPr>
          <p:cNvSpPr txBox="1"/>
          <p:nvPr/>
        </p:nvSpPr>
        <p:spPr>
          <a:xfrm>
            <a:off x="11076049" y="2924453"/>
            <a:ext cx="828329" cy="1292662"/>
          </a:xfrm>
          <a:prstGeom prst="rect">
            <a:avLst/>
          </a:prstGeom>
          <a:noFill/>
        </p:spPr>
        <p:txBody>
          <a:bodyPr wrap="square" rtlCol="0">
            <a:spAutoFit/>
          </a:bodyPr>
          <a:lstStyle/>
          <a:p>
            <a:r>
              <a:rPr lang="nb-NO" sz="6000"/>
              <a:t>§</a:t>
            </a:r>
          </a:p>
          <a:p>
            <a:endParaRPr lang="nb-NO"/>
          </a:p>
        </p:txBody>
      </p:sp>
      <p:sp>
        <p:nvSpPr>
          <p:cNvPr id="32" name="TekstSylinder 31">
            <a:extLst>
              <a:ext uri="{FF2B5EF4-FFF2-40B4-BE49-F238E27FC236}">
                <a16:creationId xmlns:a16="http://schemas.microsoft.com/office/drawing/2014/main" id="{70DEB51B-CE37-BE86-681E-65C166BB964F}"/>
              </a:ext>
            </a:extLst>
          </p:cNvPr>
          <p:cNvSpPr txBox="1"/>
          <p:nvPr/>
        </p:nvSpPr>
        <p:spPr>
          <a:xfrm>
            <a:off x="7236541" y="3956843"/>
            <a:ext cx="637903" cy="1015663"/>
          </a:xfrm>
          <a:prstGeom prst="rect">
            <a:avLst/>
          </a:prstGeom>
          <a:noFill/>
        </p:spPr>
        <p:txBody>
          <a:bodyPr wrap="square" rtlCol="0">
            <a:spAutoFit/>
          </a:bodyPr>
          <a:lstStyle/>
          <a:p>
            <a:r>
              <a:rPr lang="nb-NO" sz="6000"/>
              <a:t>§</a:t>
            </a:r>
          </a:p>
        </p:txBody>
      </p:sp>
    </p:spTree>
    <p:extLst>
      <p:ext uri="{BB962C8B-B14F-4D97-AF65-F5344CB8AC3E}">
        <p14:creationId xmlns:p14="http://schemas.microsoft.com/office/powerpoint/2010/main" val="806413426"/>
      </p:ext>
    </p:extLst>
  </p:cSld>
  <p:clrMapOvr>
    <a:masterClrMapping/>
  </p:clrMapOvr>
</p:sld>
</file>

<file path=ppt/theme/theme1.xml><?xml version="1.0" encoding="utf-8"?>
<a:theme xmlns:a="http://schemas.openxmlformats.org/drawingml/2006/main" name="Bufdir">
  <a:themeElements>
    <a:clrScheme name="Egendefinert 3">
      <a:dk1>
        <a:sysClr val="windowText" lastClr="000000"/>
      </a:dk1>
      <a:lt1>
        <a:sysClr val="window" lastClr="FFFFFF"/>
      </a:lt1>
      <a:dk2>
        <a:srgbClr val="403E40"/>
      </a:dk2>
      <a:lt2>
        <a:srgbClr val="F0F5F2"/>
      </a:lt2>
      <a:accent1>
        <a:srgbClr val="B6CFBF"/>
      </a:accent1>
      <a:accent2>
        <a:srgbClr val="201E20"/>
      </a:accent2>
      <a:accent3>
        <a:srgbClr val="A9A487"/>
      </a:accent3>
      <a:accent4>
        <a:srgbClr val="897A1B"/>
      </a:accent4>
      <a:accent5>
        <a:srgbClr val="EEB4A4"/>
      </a:accent5>
      <a:accent6>
        <a:srgbClr val="2A556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ebyggingsoppdraget - møte med direktoratene" id="{F5A9E2A2-E185-483F-B182-3154CDE43073}" vid="{66C4263A-C40E-49DB-B045-920B2EA9C1D8}"/>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6cd25c-5efe-4c91-9f47-b87f447db4e0">
      <Terms xmlns="http://schemas.microsoft.com/office/infopath/2007/PartnerControls"/>
    </lcf76f155ced4ddcb4097134ff3c332f>
    <TaxCatchAll xmlns="1cc9b33c-68c8-4725-a24c-5551cb7d0a5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05432E33705C44A1BC2607FF9B3B49" ma:contentTypeVersion="13" ma:contentTypeDescription="Create a new document." ma:contentTypeScope="" ma:versionID="938dc9809506b0bdf06616a64352e08f">
  <xsd:schema xmlns:xsd="http://www.w3.org/2001/XMLSchema" xmlns:xs="http://www.w3.org/2001/XMLSchema" xmlns:p="http://schemas.microsoft.com/office/2006/metadata/properties" xmlns:ns2="ef6cd25c-5efe-4c91-9f47-b87f447db4e0" xmlns:ns3="1cc9b33c-68c8-4725-a24c-5551cb7d0a50" targetNamespace="http://schemas.microsoft.com/office/2006/metadata/properties" ma:root="true" ma:fieldsID="19782ef10ed22452f18769b97cb8c6dc" ns2:_="" ns3:_="">
    <xsd:import namespace="ef6cd25c-5efe-4c91-9f47-b87f447db4e0"/>
    <xsd:import namespace="1cc9b33c-68c8-4725-a24c-5551cb7d0a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6cd25c-5efe-4c91-9f47-b87f447db4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9f7e7b-50f8-4096-bd68-01945d5e42c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c9b33c-68c8-4725-a24c-5551cb7d0a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1982ce7-789d-4518-8012-d8bcea77feb9}" ma:internalName="TaxCatchAll" ma:showField="CatchAllData" ma:web="1cc9b33c-68c8-4725-a24c-5551cb7d0a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9BE19B-B09B-4440-9C0E-622651A07CDD}">
  <ds:schemaRefs>
    <ds:schemaRef ds:uri="1cc9b33c-68c8-4725-a24c-5551cb7d0a50"/>
    <ds:schemaRef ds:uri="http://purl.org/dc/dcmitype/"/>
    <ds:schemaRef ds:uri="http://www.w3.org/XML/1998/namespace"/>
    <ds:schemaRef ds:uri="ef6cd25c-5efe-4c91-9f47-b87f447db4e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5587149D-7A17-411E-AC28-E1BBA5336EB5}">
  <ds:schemaRefs>
    <ds:schemaRef ds:uri="1cc9b33c-68c8-4725-a24c-5551cb7d0a50"/>
    <ds:schemaRef ds:uri="ef6cd25c-5efe-4c91-9f47-b87f447db4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326D6C8-85A5-488B-81BE-C0610DEF6A7B}">
  <ds:schemaRefs>
    <ds:schemaRef ds:uri="http://schemas.microsoft.com/sharepoint/v3/contenttype/forms"/>
  </ds:schemaRefs>
</ds:datastoreItem>
</file>

<file path=docMetadata/LabelInfo.xml><?xml version="1.0" encoding="utf-8"?>
<clbl:labelList xmlns:clbl="http://schemas.microsoft.com/office/2020/mipLabelMetadata">
  <clbl:label id="{25609970-3b75-45b9-9899-036bb1693ff3}" enabled="0" method="" siteId="{25609970-3b75-45b9-9899-036bb1693ff3}" removed="1"/>
</clbl:labelList>
</file>

<file path=docProps/app.xml><?xml version="1.0" encoding="utf-8"?>
<Properties xmlns="http://schemas.openxmlformats.org/officeDocument/2006/extended-properties" xmlns:vt="http://schemas.openxmlformats.org/officeDocument/2006/docPropsVTypes">
  <TotalTime>1551</TotalTime>
  <Words>3468</Words>
  <Application>Microsoft Macintosh PowerPoint</Application>
  <PresentationFormat>Widescreen</PresentationFormat>
  <Paragraphs>294</Paragraphs>
  <Slides>14</Slides>
  <Notes>14</Notes>
  <HiddenSlides>0</HiddenSlides>
  <MMClips>0</MMClips>
  <ScaleCrop>false</ScaleCrop>
  <HeadingPairs>
    <vt:vector size="6" baseType="variant">
      <vt:variant>
        <vt:lpstr>Brukte skrifter</vt:lpstr>
      </vt:variant>
      <vt:variant>
        <vt:i4>8</vt:i4>
      </vt:variant>
      <vt:variant>
        <vt:lpstr>Tema</vt:lpstr>
      </vt:variant>
      <vt:variant>
        <vt:i4>2</vt:i4>
      </vt:variant>
      <vt:variant>
        <vt:lpstr>Lysbildetitler</vt:lpstr>
      </vt:variant>
      <vt:variant>
        <vt:i4>14</vt:i4>
      </vt:variant>
    </vt:vector>
  </HeadingPairs>
  <TitlesOfParts>
    <vt:vector size="24" baseType="lpstr">
      <vt:lpstr>__fontArsMaquetteWebOne_b3fab3</vt:lpstr>
      <vt:lpstr>Aptos</vt:lpstr>
      <vt:lpstr>Aptos Display</vt:lpstr>
      <vt:lpstr>Arial</vt:lpstr>
      <vt:lpstr>Calibri</vt:lpstr>
      <vt:lpstr>Symbol</vt:lpstr>
      <vt:lpstr>Söhne</vt:lpstr>
      <vt:lpstr>Times New Roman</vt:lpstr>
      <vt:lpstr>Bufdir</vt:lpstr>
      <vt:lpstr>1_Office-tema</vt:lpstr>
      <vt:lpstr>   Hvordan jobbe helhetlig med forebygging når kommunens rammebetingelser er begrenset? Hva er kommunens forebyggende ansvar på oppvekstfeltet, og hva snakker vi om når vi snakker om forebygging?</vt:lpstr>
      <vt:lpstr>Etatssamarbeidet</vt:lpstr>
      <vt:lpstr>Forebyggingsoppdraget: Utarbeide veiledning om kommunens forebyggende ansvar innen oppvekstområdet</vt:lpstr>
      <vt:lpstr>Hvordan løser vi oppdraget? </vt:lpstr>
      <vt:lpstr>Kommunenes utfordringer og behov</vt:lpstr>
      <vt:lpstr>Ulik forståelse av forebyggingsbegrepet</vt:lpstr>
      <vt:lpstr>   Forebygging på oppvekstomårdet handler om å bygge gode oppvekstvilkår   </vt:lpstr>
      <vt:lpstr>PowerPoint-presentasjon</vt:lpstr>
      <vt:lpstr>Kommunens ansvar og forankring i lovverket</vt:lpstr>
      <vt:lpstr>Kommunens forebyggingsplikter</vt:lpstr>
      <vt:lpstr>PowerPoint-presentasjon</vt:lpstr>
      <vt:lpstr>PowerPoint-presentasjon</vt:lpstr>
      <vt:lpstr>Fire tiltak for å møte kommunenes utfordringer og behov</vt:lpstr>
      <vt:lpstr>Hva hemmer og fremmer gode oppvekstvilkår? </vt:lpstr>
    </vt:vector>
  </TitlesOfParts>
  <Company>Barne-, ungdoms- og familiedirektoratet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Irene Prestøy Lie</dc:creator>
  <cp:lastModifiedBy>Audun Sivertsen</cp:lastModifiedBy>
  <cp:revision>4</cp:revision>
  <dcterms:created xsi:type="dcterms:W3CDTF">2025-05-09T06:13:15Z</dcterms:created>
  <dcterms:modified xsi:type="dcterms:W3CDTF">2025-10-20T07:32:51Z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0x010100E905432E33705C44A1BC2607FF9B3B49</vt:lpwstr>
  </property>
  <property fmtid="{D5CDD505-2E9C-101B-9397-08002B2CF9AE}" pid="3" name="MediaServiceImageTags">
    <vt:lpwstr/>
  </property>
</Properties>
</file>